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notesMasterIdLst>
    <p:notesMasterId r:id="rId38"/>
  </p:notesMasterIdLst>
  <p:sldIdLst>
    <p:sldId id="256" r:id="rId2"/>
    <p:sldId id="383" r:id="rId3"/>
    <p:sldId id="358" r:id="rId4"/>
    <p:sldId id="364" r:id="rId5"/>
    <p:sldId id="366" r:id="rId6"/>
    <p:sldId id="257" r:id="rId7"/>
    <p:sldId id="365" r:id="rId8"/>
    <p:sldId id="378" r:id="rId9"/>
    <p:sldId id="397" r:id="rId10"/>
    <p:sldId id="399" r:id="rId11"/>
    <p:sldId id="360" r:id="rId12"/>
    <p:sldId id="361" r:id="rId13"/>
    <p:sldId id="363" r:id="rId14"/>
    <p:sldId id="385" r:id="rId15"/>
    <p:sldId id="362" r:id="rId16"/>
    <p:sldId id="390" r:id="rId17"/>
    <p:sldId id="391" r:id="rId18"/>
    <p:sldId id="392" r:id="rId19"/>
    <p:sldId id="414" r:id="rId20"/>
    <p:sldId id="394" r:id="rId21"/>
    <p:sldId id="393" r:id="rId22"/>
    <p:sldId id="389" r:id="rId23"/>
    <p:sldId id="407" r:id="rId24"/>
    <p:sldId id="408" r:id="rId25"/>
    <p:sldId id="368" r:id="rId26"/>
    <p:sldId id="401" r:id="rId27"/>
    <p:sldId id="413" r:id="rId28"/>
    <p:sldId id="406" r:id="rId29"/>
    <p:sldId id="409" r:id="rId30"/>
    <p:sldId id="410" r:id="rId31"/>
    <p:sldId id="415" r:id="rId32"/>
    <p:sldId id="411" r:id="rId33"/>
    <p:sldId id="402" r:id="rId34"/>
    <p:sldId id="403" r:id="rId35"/>
    <p:sldId id="404" r:id="rId36"/>
    <p:sldId id="405" r:id="rId37"/>
  </p:sldIdLst>
  <p:sldSz cx="12192000" cy="6858000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Angsana New" panose="02020603050405020304" pitchFamily="18" charset="-34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Angsana New" panose="02020603050405020304" pitchFamily="18" charset="-34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Angsana New" panose="02020603050405020304" pitchFamily="18" charset="-34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Angsana New" panose="02020603050405020304" pitchFamily="18" charset="-34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Angsana New" panose="02020603050405020304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Angsana New" panose="02020603050405020304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Angsana New" panose="02020603050405020304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Angsana New" panose="02020603050405020304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Angsana New" panose="02020603050405020304" pitchFamily="18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68FF"/>
    <a:srgbClr val="003192"/>
    <a:srgbClr val="FF6600"/>
    <a:srgbClr val="45BBD3"/>
    <a:srgbClr val="72941C"/>
    <a:srgbClr val="0091C4"/>
    <a:srgbClr val="00763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9744" autoAdjust="0"/>
  </p:normalViewPr>
  <p:slideViewPr>
    <p:cSldViewPr snapToGrid="0">
      <p:cViewPr>
        <p:scale>
          <a:sx n="97" d="100"/>
          <a:sy n="97" d="100"/>
        </p:scale>
        <p:origin x="-246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40FF06-DC2F-4FED-B9EF-0D3EE774E00E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E2E18FE-AA5E-4215-A598-86F693832E31}">
      <dgm:prSet phldrT="[Text]"/>
      <dgm:spPr>
        <a:solidFill>
          <a:schemeClr val="accent1">
            <a:lumMod val="50000"/>
          </a:schemeClr>
        </a:solidFill>
        <a:ln>
          <a:noFill/>
        </a:ln>
      </dgm:spPr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Focus on the need of the partner countries outside EU such as </a:t>
          </a:r>
          <a:r>
            <a:rPr lang="en-US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Thailand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B123A3-3516-42DE-AD3F-663A632C3A7C}" type="parTrans" cxnId="{0A0503FF-3236-491A-826A-353A9A85A5A5}">
      <dgm:prSet/>
      <dgm:spPr/>
      <dgm:t>
        <a:bodyPr/>
        <a:lstStyle/>
        <a:p>
          <a:endParaRPr lang="th-TH"/>
        </a:p>
      </dgm:t>
    </dgm:pt>
    <dgm:pt modelId="{6C628589-4EDB-48D3-9537-E5F91C753E6D}" type="sibTrans" cxnId="{0A0503FF-3236-491A-826A-353A9A85A5A5}">
      <dgm:prSet/>
      <dgm:spPr/>
      <dgm:t>
        <a:bodyPr/>
        <a:lstStyle/>
        <a:p>
          <a:endParaRPr lang="th-TH"/>
        </a:p>
      </dgm:t>
    </dgm:pt>
    <dgm:pt modelId="{DB9675C2-0B98-4F7A-9EAF-4DBE3F9B290C}">
      <dgm:prSet phldrT="[Text]" custT="1"/>
      <dgm:spPr/>
      <dgm:t>
        <a:bodyPr/>
        <a:lstStyle/>
        <a:p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Targeting the priorities of the partner countries outside EU  </a:t>
          </a:r>
          <a:endParaRPr lang="th-TH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510E68-2F17-4CD0-91D1-9E64C63874D8}" type="parTrans" cxnId="{F5B24466-4BD9-47FE-8775-71775FBBD5EA}">
      <dgm:prSet/>
      <dgm:spPr/>
      <dgm:t>
        <a:bodyPr/>
        <a:lstStyle/>
        <a:p>
          <a:endParaRPr lang="th-TH"/>
        </a:p>
      </dgm:t>
    </dgm:pt>
    <dgm:pt modelId="{51ED6F84-023D-4487-96D8-E857C51B4737}" type="sibTrans" cxnId="{F5B24466-4BD9-47FE-8775-71775FBBD5EA}">
      <dgm:prSet/>
      <dgm:spPr/>
      <dgm:t>
        <a:bodyPr/>
        <a:lstStyle/>
        <a:p>
          <a:endParaRPr lang="th-TH"/>
        </a:p>
      </dgm:t>
    </dgm:pt>
    <dgm:pt modelId="{61D8850A-C0A6-4722-A47A-66AD3E059523}">
      <dgm:prSet phldrT="[Text]" custT="1"/>
      <dgm:spPr/>
      <dgm:t>
        <a:bodyPr/>
        <a:lstStyle/>
        <a:p>
          <a:pPr algn="ctr">
            <a:buFontTx/>
            <a:buNone/>
          </a:pPr>
          <a:r>
            <a:rPr lang="en-US" sz="1600" b="1" dirty="0"/>
            <a:t>    </a:t>
          </a:r>
          <a:r>
            <a:rPr lang="en-US" sz="1500" b="1" dirty="0"/>
            <a:t>Matching them with the EU priorities for the partner countries</a:t>
          </a:r>
          <a:endParaRPr lang="th-TH" sz="1500" b="1" dirty="0"/>
        </a:p>
      </dgm:t>
    </dgm:pt>
    <dgm:pt modelId="{514D66A4-D977-4F7E-A90F-A12DC9F20C3B}" type="parTrans" cxnId="{02F53DE8-F15F-4683-BB9C-1D0CDE8D4858}">
      <dgm:prSet/>
      <dgm:spPr/>
      <dgm:t>
        <a:bodyPr/>
        <a:lstStyle/>
        <a:p>
          <a:endParaRPr lang="th-TH"/>
        </a:p>
      </dgm:t>
    </dgm:pt>
    <dgm:pt modelId="{40B68EAB-0FDD-437E-A300-B62FB1B01EC9}" type="sibTrans" cxnId="{02F53DE8-F15F-4683-BB9C-1D0CDE8D4858}">
      <dgm:prSet/>
      <dgm:spPr/>
      <dgm:t>
        <a:bodyPr/>
        <a:lstStyle/>
        <a:p>
          <a:endParaRPr lang="th-TH"/>
        </a:p>
      </dgm:t>
    </dgm:pt>
    <dgm:pt modelId="{C6EFE1DD-8223-4C64-8D55-09FE468BD6BF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Maximizing benefit to the partner countries outside EU 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673A5B-3FD4-4374-BFAC-7C9B70E55F6F}" type="parTrans" cxnId="{A1640817-4BAD-4C11-89DB-C3657744A478}">
      <dgm:prSet/>
      <dgm:spPr/>
      <dgm:t>
        <a:bodyPr/>
        <a:lstStyle/>
        <a:p>
          <a:endParaRPr lang="th-TH"/>
        </a:p>
      </dgm:t>
    </dgm:pt>
    <dgm:pt modelId="{C2E9A15C-F2FB-4D9D-AD4C-C410B639745C}" type="sibTrans" cxnId="{A1640817-4BAD-4C11-89DB-C3657744A478}">
      <dgm:prSet/>
      <dgm:spPr/>
      <dgm:t>
        <a:bodyPr/>
        <a:lstStyle/>
        <a:p>
          <a:endParaRPr lang="th-TH"/>
        </a:p>
      </dgm:t>
    </dgm:pt>
    <dgm:pt modelId="{A8A90D80-8F9D-4CC7-AF50-E32A32B13865}" type="pres">
      <dgm:prSet presAssocID="{BC40FF06-DC2F-4FED-B9EF-0D3EE774E00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th-TH"/>
        </a:p>
      </dgm:t>
    </dgm:pt>
    <dgm:pt modelId="{4D09B20D-BE5E-459C-8464-D252D7997C3C}" type="pres">
      <dgm:prSet presAssocID="{4E2E18FE-AA5E-4215-A598-86F693832E31}" presName="composite" presStyleCnt="0"/>
      <dgm:spPr/>
    </dgm:pt>
    <dgm:pt modelId="{77A5ED6B-A317-4EC6-8565-29A175924ED9}" type="pres">
      <dgm:prSet presAssocID="{4E2E18FE-AA5E-4215-A598-86F693832E31}" presName="bentUpArrow1" presStyleLbl="alignImgPlace1" presStyleIdx="0" presStyleCnt="2" custScaleX="79324" custScaleY="67557" custLinFactNeighborX="13608" custLinFactNeighborY="-29940"/>
      <dgm:spPr/>
    </dgm:pt>
    <dgm:pt modelId="{46083339-A369-47A6-819E-8F66223E6A46}" type="pres">
      <dgm:prSet presAssocID="{4E2E18FE-AA5E-4215-A598-86F693832E31}" presName="ParentText" presStyleLbl="node1" presStyleIdx="0" presStyleCnt="3" custScaleY="81840" custLinFactNeighborY="-588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DBD80C1-4D3E-4909-85B8-8BFC8857D486}" type="pres">
      <dgm:prSet presAssocID="{4E2E18FE-AA5E-4215-A598-86F693832E31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189BCB59-18D1-4B7B-B029-689EBB38349A}" type="pres">
      <dgm:prSet presAssocID="{6C628589-4EDB-48D3-9537-E5F91C753E6D}" presName="sibTrans" presStyleCnt="0"/>
      <dgm:spPr/>
    </dgm:pt>
    <dgm:pt modelId="{49F684FE-5624-468F-9D4C-50F6F7463BB4}" type="pres">
      <dgm:prSet presAssocID="{DB9675C2-0B98-4F7A-9EAF-4DBE3F9B290C}" presName="composite" presStyleCnt="0"/>
      <dgm:spPr/>
    </dgm:pt>
    <dgm:pt modelId="{60132EBE-EE73-4B1E-9625-43918E6898EC}" type="pres">
      <dgm:prSet presAssocID="{DB9675C2-0B98-4F7A-9EAF-4DBE3F9B290C}" presName="bentUpArrow1" presStyleLbl="alignImgPlace1" presStyleIdx="1" presStyleCnt="2" custScaleX="80259" custScaleY="69637" custLinFactNeighborX="12638" custLinFactNeighborY="-27634"/>
      <dgm:spPr/>
    </dgm:pt>
    <dgm:pt modelId="{984E0765-E047-4FFE-970E-D1B2026EAD41}" type="pres">
      <dgm:prSet presAssocID="{DB9675C2-0B98-4F7A-9EAF-4DBE3F9B290C}" presName="ParentText" presStyleLbl="node1" presStyleIdx="1" presStyleCnt="3" custScaleY="7840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07332BA-ECBD-4835-950A-01D13A2D7E05}" type="pres">
      <dgm:prSet presAssocID="{DB9675C2-0B98-4F7A-9EAF-4DBE3F9B290C}" presName="ChildText" presStyleLbl="revTx" presStyleIdx="1" presStyleCnt="2" custScaleX="121287" custScaleY="113044" custLinFactNeighborX="6318" custLinFactNeighborY="24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D63A6E5-6F1F-40D7-B7B9-18AA472D1557}" type="pres">
      <dgm:prSet presAssocID="{51ED6F84-023D-4487-96D8-E857C51B4737}" presName="sibTrans" presStyleCnt="0"/>
      <dgm:spPr/>
    </dgm:pt>
    <dgm:pt modelId="{C0FE3A74-139E-44F1-BF31-7F6C9D0BCA24}" type="pres">
      <dgm:prSet presAssocID="{C6EFE1DD-8223-4C64-8D55-09FE468BD6BF}" presName="composite" presStyleCnt="0"/>
      <dgm:spPr/>
    </dgm:pt>
    <dgm:pt modelId="{7EFAF09D-B040-4BE1-AF74-8DB4E3B6174D}" type="pres">
      <dgm:prSet presAssocID="{C6EFE1DD-8223-4C64-8D55-09FE468BD6BF}" presName="ParentText" presStyleLbl="node1" presStyleIdx="2" presStyleCnt="3" custScaleY="7556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8E35AB5-1775-4265-9F52-2A777C3C9F89}" type="presOf" srcId="{61D8850A-C0A6-4722-A47A-66AD3E059523}" destId="{207332BA-ECBD-4835-950A-01D13A2D7E05}" srcOrd="0" destOrd="0" presId="urn:microsoft.com/office/officeart/2005/8/layout/StepDownProcess"/>
    <dgm:cxn modelId="{A1640817-4BAD-4C11-89DB-C3657744A478}" srcId="{BC40FF06-DC2F-4FED-B9EF-0D3EE774E00E}" destId="{C6EFE1DD-8223-4C64-8D55-09FE468BD6BF}" srcOrd="2" destOrd="0" parTransId="{7E673A5B-3FD4-4374-BFAC-7C9B70E55F6F}" sibTransId="{C2E9A15C-F2FB-4D9D-AD4C-C410B639745C}"/>
    <dgm:cxn modelId="{0A0503FF-3236-491A-826A-353A9A85A5A5}" srcId="{BC40FF06-DC2F-4FED-B9EF-0D3EE774E00E}" destId="{4E2E18FE-AA5E-4215-A598-86F693832E31}" srcOrd="0" destOrd="0" parTransId="{05B123A3-3516-42DE-AD3F-663A632C3A7C}" sibTransId="{6C628589-4EDB-48D3-9537-E5F91C753E6D}"/>
    <dgm:cxn modelId="{B070F313-DB86-4E94-AB52-342C087EC287}" type="presOf" srcId="{DB9675C2-0B98-4F7A-9EAF-4DBE3F9B290C}" destId="{984E0765-E047-4FFE-970E-D1B2026EAD41}" srcOrd="0" destOrd="0" presId="urn:microsoft.com/office/officeart/2005/8/layout/StepDownProcess"/>
    <dgm:cxn modelId="{BA32EC51-2D23-4333-8305-0599531FF309}" type="presOf" srcId="{BC40FF06-DC2F-4FED-B9EF-0D3EE774E00E}" destId="{A8A90D80-8F9D-4CC7-AF50-E32A32B13865}" srcOrd="0" destOrd="0" presId="urn:microsoft.com/office/officeart/2005/8/layout/StepDownProcess"/>
    <dgm:cxn modelId="{F5B24466-4BD9-47FE-8775-71775FBBD5EA}" srcId="{BC40FF06-DC2F-4FED-B9EF-0D3EE774E00E}" destId="{DB9675C2-0B98-4F7A-9EAF-4DBE3F9B290C}" srcOrd="1" destOrd="0" parTransId="{CB510E68-2F17-4CD0-91D1-9E64C63874D8}" sibTransId="{51ED6F84-023D-4487-96D8-E857C51B4737}"/>
    <dgm:cxn modelId="{7F08E14D-E1B6-4817-92C5-59206149199F}" type="presOf" srcId="{4E2E18FE-AA5E-4215-A598-86F693832E31}" destId="{46083339-A369-47A6-819E-8F66223E6A46}" srcOrd="0" destOrd="0" presId="urn:microsoft.com/office/officeart/2005/8/layout/StepDownProcess"/>
    <dgm:cxn modelId="{02F53DE8-F15F-4683-BB9C-1D0CDE8D4858}" srcId="{DB9675C2-0B98-4F7A-9EAF-4DBE3F9B290C}" destId="{61D8850A-C0A6-4722-A47A-66AD3E059523}" srcOrd="0" destOrd="0" parTransId="{514D66A4-D977-4F7E-A90F-A12DC9F20C3B}" sibTransId="{40B68EAB-0FDD-437E-A300-B62FB1B01EC9}"/>
    <dgm:cxn modelId="{6170A81D-660D-4075-A083-4073E5FF3548}" type="presOf" srcId="{C6EFE1DD-8223-4C64-8D55-09FE468BD6BF}" destId="{7EFAF09D-B040-4BE1-AF74-8DB4E3B6174D}" srcOrd="0" destOrd="0" presId="urn:microsoft.com/office/officeart/2005/8/layout/StepDownProcess"/>
    <dgm:cxn modelId="{8395577B-E09C-4A75-A18A-38872B1F4B79}" type="presParOf" srcId="{A8A90D80-8F9D-4CC7-AF50-E32A32B13865}" destId="{4D09B20D-BE5E-459C-8464-D252D7997C3C}" srcOrd="0" destOrd="0" presId="urn:microsoft.com/office/officeart/2005/8/layout/StepDownProcess"/>
    <dgm:cxn modelId="{1317C507-725D-4141-B747-82400750434B}" type="presParOf" srcId="{4D09B20D-BE5E-459C-8464-D252D7997C3C}" destId="{77A5ED6B-A317-4EC6-8565-29A175924ED9}" srcOrd="0" destOrd="0" presId="urn:microsoft.com/office/officeart/2005/8/layout/StepDownProcess"/>
    <dgm:cxn modelId="{07FB8BB8-F083-447F-AC23-B5B55663F57E}" type="presParOf" srcId="{4D09B20D-BE5E-459C-8464-D252D7997C3C}" destId="{46083339-A369-47A6-819E-8F66223E6A46}" srcOrd="1" destOrd="0" presId="urn:microsoft.com/office/officeart/2005/8/layout/StepDownProcess"/>
    <dgm:cxn modelId="{DE18764E-3DD6-4E62-A9CE-0859B1A8DFAF}" type="presParOf" srcId="{4D09B20D-BE5E-459C-8464-D252D7997C3C}" destId="{DDBD80C1-4D3E-4909-85B8-8BFC8857D486}" srcOrd="2" destOrd="0" presId="urn:microsoft.com/office/officeart/2005/8/layout/StepDownProcess"/>
    <dgm:cxn modelId="{ADC1B2E7-1E6B-43B4-8DCD-0921FE4679E5}" type="presParOf" srcId="{A8A90D80-8F9D-4CC7-AF50-E32A32B13865}" destId="{189BCB59-18D1-4B7B-B029-689EBB38349A}" srcOrd="1" destOrd="0" presId="urn:microsoft.com/office/officeart/2005/8/layout/StepDownProcess"/>
    <dgm:cxn modelId="{323CCD9E-5736-491F-BEF5-63F2349A6BE4}" type="presParOf" srcId="{A8A90D80-8F9D-4CC7-AF50-E32A32B13865}" destId="{49F684FE-5624-468F-9D4C-50F6F7463BB4}" srcOrd="2" destOrd="0" presId="urn:microsoft.com/office/officeart/2005/8/layout/StepDownProcess"/>
    <dgm:cxn modelId="{58AC5E73-DF97-4D5A-9C7A-A88F67E7FA93}" type="presParOf" srcId="{49F684FE-5624-468F-9D4C-50F6F7463BB4}" destId="{60132EBE-EE73-4B1E-9625-43918E6898EC}" srcOrd="0" destOrd="0" presId="urn:microsoft.com/office/officeart/2005/8/layout/StepDownProcess"/>
    <dgm:cxn modelId="{009BF8C0-A5E7-4147-B394-3C98C7481906}" type="presParOf" srcId="{49F684FE-5624-468F-9D4C-50F6F7463BB4}" destId="{984E0765-E047-4FFE-970E-D1B2026EAD41}" srcOrd="1" destOrd="0" presId="urn:microsoft.com/office/officeart/2005/8/layout/StepDownProcess"/>
    <dgm:cxn modelId="{527E0F6C-6310-455D-A59C-0FCB00DD7C47}" type="presParOf" srcId="{49F684FE-5624-468F-9D4C-50F6F7463BB4}" destId="{207332BA-ECBD-4835-950A-01D13A2D7E05}" srcOrd="2" destOrd="0" presId="urn:microsoft.com/office/officeart/2005/8/layout/StepDownProcess"/>
    <dgm:cxn modelId="{83F138C4-940C-4D13-9C7E-D189D2A63FF3}" type="presParOf" srcId="{A8A90D80-8F9D-4CC7-AF50-E32A32B13865}" destId="{3D63A6E5-6F1F-40D7-B7B9-18AA472D1557}" srcOrd="3" destOrd="0" presId="urn:microsoft.com/office/officeart/2005/8/layout/StepDownProcess"/>
    <dgm:cxn modelId="{EAC32475-1DBB-4786-9526-87182B08DC81}" type="presParOf" srcId="{A8A90D80-8F9D-4CC7-AF50-E32A32B13865}" destId="{C0FE3A74-139E-44F1-BF31-7F6C9D0BCA24}" srcOrd="4" destOrd="0" presId="urn:microsoft.com/office/officeart/2005/8/layout/StepDownProcess"/>
    <dgm:cxn modelId="{A28926F4-FC83-4646-8F87-DDBDEF5228F7}" type="presParOf" srcId="{C0FE3A74-139E-44F1-BF31-7F6C9D0BCA24}" destId="{7EFAF09D-B040-4BE1-AF74-8DB4E3B6174D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0C75DC-9D52-4535-9439-5E81DB57CC8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7E2F5B9-9664-439E-AB0D-B994EA0E73CB}">
      <dgm:prSet phldrT="[Text]" custT="1"/>
      <dgm:spPr>
        <a:solidFill>
          <a:srgbClr val="FF6600"/>
        </a:solidFill>
      </dgm:spPr>
      <dgm:t>
        <a:bodyPr/>
        <a:lstStyle/>
        <a:p>
          <a:r>
            <a: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Strand 1</a:t>
          </a:r>
        </a:p>
        <a:p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Fostering access to cooperation in HE</a:t>
          </a:r>
        </a:p>
        <a:p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24-36 months</a:t>
          </a:r>
        </a:p>
        <a:p>
          <a:r>
            <a: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Between EUR 200,000-400,000</a:t>
          </a:r>
          <a:endParaRPr lang="th-TH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4CEDB5-5963-457B-8751-E4699F44D29F}" type="parTrans" cxnId="{FB9B2C85-16E1-497B-80B8-1B18CC90867B}">
      <dgm:prSet/>
      <dgm:spPr/>
      <dgm:t>
        <a:bodyPr/>
        <a:lstStyle/>
        <a:p>
          <a:endParaRPr lang="th-TH"/>
        </a:p>
      </dgm:t>
    </dgm:pt>
    <dgm:pt modelId="{4D89FADF-982C-4431-ABA5-8AD75F8CEE53}" type="sibTrans" cxnId="{FB9B2C85-16E1-497B-80B8-1B18CC90867B}">
      <dgm:prSet/>
      <dgm:spPr/>
      <dgm:t>
        <a:bodyPr/>
        <a:lstStyle/>
        <a:p>
          <a:endParaRPr lang="th-TH"/>
        </a:p>
      </dgm:t>
    </dgm:pt>
    <dgm:pt modelId="{DF244043-58F4-4188-9C38-BE1E1352DE37}">
      <dgm:prSet phldrT="[Text]"/>
      <dgm:spPr/>
      <dgm:t>
        <a:bodyPr/>
        <a:lstStyle/>
        <a:p>
          <a:endParaRPr lang="th-TH" dirty="0"/>
        </a:p>
      </dgm:t>
    </dgm:pt>
    <dgm:pt modelId="{705FA8E0-D9E8-4FE0-B806-7FD094F320D8}" type="parTrans" cxnId="{9942883F-00D9-4D6B-B087-D5C8299066AA}">
      <dgm:prSet/>
      <dgm:spPr/>
      <dgm:t>
        <a:bodyPr/>
        <a:lstStyle/>
        <a:p>
          <a:endParaRPr lang="th-TH"/>
        </a:p>
      </dgm:t>
    </dgm:pt>
    <dgm:pt modelId="{752B0F1D-A7FC-4C2C-A65E-668652008BA8}" type="sibTrans" cxnId="{9942883F-00D9-4D6B-B087-D5C8299066AA}">
      <dgm:prSet/>
      <dgm:spPr/>
      <dgm:t>
        <a:bodyPr/>
        <a:lstStyle/>
        <a:p>
          <a:endParaRPr lang="th-TH"/>
        </a:p>
      </dgm:t>
    </dgm:pt>
    <dgm:pt modelId="{67230F4B-BA27-47C3-87C6-A327D209233B}">
      <dgm:prSet phldrT="[Text]"/>
      <dgm:spPr/>
      <dgm:t>
        <a:bodyPr/>
        <a:lstStyle/>
        <a:p>
          <a:r>
            <a:rPr lang="en-US" b="1" dirty="0"/>
            <a:t>New comers, less experienced HEIs</a:t>
          </a:r>
          <a:endParaRPr lang="th-TH" b="1" dirty="0"/>
        </a:p>
      </dgm:t>
    </dgm:pt>
    <dgm:pt modelId="{50A89720-2B8C-4924-A722-2DD0CC1BB1C7}" type="parTrans" cxnId="{912A8687-7DD2-454B-877C-CB8B831825BC}">
      <dgm:prSet/>
      <dgm:spPr/>
      <dgm:t>
        <a:bodyPr/>
        <a:lstStyle/>
        <a:p>
          <a:endParaRPr lang="th-TH"/>
        </a:p>
      </dgm:t>
    </dgm:pt>
    <dgm:pt modelId="{2191BCE8-EE9C-4F22-9D69-BF6047D8E9A3}" type="sibTrans" cxnId="{912A8687-7DD2-454B-877C-CB8B831825BC}">
      <dgm:prSet/>
      <dgm:spPr/>
      <dgm:t>
        <a:bodyPr/>
        <a:lstStyle/>
        <a:p>
          <a:endParaRPr lang="th-TH"/>
        </a:p>
      </dgm:t>
    </dgm:pt>
    <dgm:pt modelId="{7815CF0F-A9D3-4258-A966-680F40056310}">
      <dgm:prSet phldrT="[Text]" custT="1"/>
      <dgm:spPr>
        <a:solidFill>
          <a:srgbClr val="003192"/>
        </a:solidFill>
      </dgm:spPr>
      <dgm:t>
        <a:bodyPr/>
        <a:lstStyle/>
        <a:p>
          <a:r>
            <a: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Strand 2</a:t>
          </a:r>
        </a:p>
        <a:p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Partnerships for transformation in HE</a:t>
          </a:r>
        </a:p>
        <a:p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24-36 months</a:t>
          </a:r>
        </a:p>
        <a:p>
          <a:r>
            <a: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Between EUR 400,000-800,000</a:t>
          </a:r>
          <a:endParaRPr lang="th-TH" sz="1800" dirty="0"/>
        </a:p>
      </dgm:t>
    </dgm:pt>
    <dgm:pt modelId="{4C88054D-E4F2-48EA-860D-EA4AA1F62A41}" type="parTrans" cxnId="{086E2A7B-9445-481F-A9FB-1B3E0B820472}">
      <dgm:prSet/>
      <dgm:spPr/>
      <dgm:t>
        <a:bodyPr/>
        <a:lstStyle/>
        <a:p>
          <a:endParaRPr lang="th-TH"/>
        </a:p>
      </dgm:t>
    </dgm:pt>
    <dgm:pt modelId="{C0EA4A40-3D0A-404D-BBD6-43EDA5E5D954}" type="sibTrans" cxnId="{086E2A7B-9445-481F-A9FB-1B3E0B820472}">
      <dgm:prSet/>
      <dgm:spPr/>
      <dgm:t>
        <a:bodyPr/>
        <a:lstStyle/>
        <a:p>
          <a:endParaRPr lang="th-TH"/>
        </a:p>
      </dgm:t>
    </dgm:pt>
    <dgm:pt modelId="{8F0B2E20-5094-4255-950B-4561671C4A8C}">
      <dgm:prSet phldrT="[Text]"/>
      <dgm:spPr/>
      <dgm:t>
        <a:bodyPr/>
        <a:lstStyle/>
        <a:p>
          <a:r>
            <a:rPr lang="en-US" b="1" dirty="0"/>
            <a:t>Experienced HEIs, industrial and public sectors </a:t>
          </a:r>
          <a:endParaRPr lang="th-TH" dirty="0"/>
        </a:p>
      </dgm:t>
    </dgm:pt>
    <dgm:pt modelId="{C77F6EAA-C857-45C8-977A-D6DB003FBC7A}" type="parTrans" cxnId="{CB6DAAD9-0FEE-4BA0-9B98-5475310D5918}">
      <dgm:prSet/>
      <dgm:spPr/>
      <dgm:t>
        <a:bodyPr/>
        <a:lstStyle/>
        <a:p>
          <a:endParaRPr lang="th-TH"/>
        </a:p>
      </dgm:t>
    </dgm:pt>
    <dgm:pt modelId="{49020161-0795-40B8-A8DE-5A73B2334E51}" type="sibTrans" cxnId="{CB6DAAD9-0FEE-4BA0-9B98-5475310D5918}">
      <dgm:prSet/>
      <dgm:spPr/>
      <dgm:t>
        <a:bodyPr/>
        <a:lstStyle/>
        <a:p>
          <a:endParaRPr lang="th-TH"/>
        </a:p>
      </dgm:t>
    </dgm:pt>
    <dgm:pt modelId="{6212C2FC-2C04-44E2-8A75-F6E85FE4037C}">
      <dgm:prSet phldrT="[Text]" custT="1"/>
      <dgm:spPr/>
      <dgm:t>
        <a:bodyPr/>
        <a:lstStyle/>
        <a:p>
          <a:pPr>
            <a:spcBef>
              <a:spcPts val="600"/>
            </a:spcBef>
          </a:pPr>
          <a:r>
            <a: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Strand 3</a:t>
          </a:r>
        </a:p>
        <a:p>
          <a:pPr>
            <a:spcBef>
              <a:spcPts val="600"/>
            </a:spcBef>
          </a:pPr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Structural reform project</a:t>
          </a:r>
        </a:p>
        <a:p>
          <a:pPr>
            <a:spcBef>
              <a:spcPts val="600"/>
            </a:spcBef>
          </a:pPr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36-48 months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>
            <a:spcBef>
              <a:spcPct val="0"/>
            </a:spcBef>
          </a:pPr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Between EUR 800,000-1,000,000</a:t>
          </a:r>
        </a:p>
        <a:p>
          <a:pPr>
            <a:spcBef>
              <a:spcPct val="0"/>
            </a:spcBef>
          </a:pP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54AE06-5C32-4BD4-8785-265B66139380}" type="parTrans" cxnId="{5CEF0AE1-A61F-42C7-840F-6C3A1B381BD1}">
      <dgm:prSet/>
      <dgm:spPr/>
      <dgm:t>
        <a:bodyPr/>
        <a:lstStyle/>
        <a:p>
          <a:endParaRPr lang="th-TH"/>
        </a:p>
      </dgm:t>
    </dgm:pt>
    <dgm:pt modelId="{261AA34B-2760-4B6C-AF9B-DCCA9D5DAFDE}" type="sibTrans" cxnId="{5CEF0AE1-A61F-42C7-840F-6C3A1B381BD1}">
      <dgm:prSet/>
      <dgm:spPr/>
      <dgm:t>
        <a:bodyPr/>
        <a:lstStyle/>
        <a:p>
          <a:endParaRPr lang="th-TH"/>
        </a:p>
      </dgm:t>
    </dgm:pt>
    <dgm:pt modelId="{AF119D97-4B3B-4EE3-83B8-D7BB4FADA054}">
      <dgm:prSet phldrT="[Text]"/>
      <dgm:spPr/>
      <dgm:t>
        <a:bodyPr/>
        <a:lstStyle/>
        <a:p>
          <a:r>
            <a:rPr lang="en-US" b="1" dirty="0"/>
            <a:t>Responsible HE authorities</a:t>
          </a:r>
          <a:endParaRPr lang="th-TH" b="1" dirty="0"/>
        </a:p>
      </dgm:t>
    </dgm:pt>
    <dgm:pt modelId="{5A8FFDBF-DA2E-4B1A-A91B-9848FC96B9B0}" type="parTrans" cxnId="{3A296DDD-AF92-412D-8D36-8FFC139C1971}">
      <dgm:prSet/>
      <dgm:spPr/>
      <dgm:t>
        <a:bodyPr/>
        <a:lstStyle/>
        <a:p>
          <a:endParaRPr lang="th-TH"/>
        </a:p>
      </dgm:t>
    </dgm:pt>
    <dgm:pt modelId="{7D50343D-94E1-4ED8-8EA0-1AC5A77A57CC}" type="sibTrans" cxnId="{3A296DDD-AF92-412D-8D36-8FFC139C1971}">
      <dgm:prSet/>
      <dgm:spPr/>
      <dgm:t>
        <a:bodyPr/>
        <a:lstStyle/>
        <a:p>
          <a:endParaRPr lang="th-TH"/>
        </a:p>
      </dgm:t>
    </dgm:pt>
    <dgm:pt modelId="{AF9C6CCB-2890-438B-ABC1-44CE7E4A3015}">
      <dgm:prSet phldrT="[Text]"/>
      <dgm:spPr/>
      <dgm:t>
        <a:bodyPr/>
        <a:lstStyle/>
        <a:p>
          <a:r>
            <a:rPr lang="en-US" b="1" dirty="0"/>
            <a:t>Foster national ownership</a:t>
          </a:r>
          <a:endParaRPr lang="th-TH" b="1" dirty="0"/>
        </a:p>
      </dgm:t>
    </dgm:pt>
    <dgm:pt modelId="{18A0A8E3-25C8-4229-9A02-F2325B5A6CB4}" type="parTrans" cxnId="{CB599B21-4044-4FAE-96CC-65CA1193B054}">
      <dgm:prSet/>
      <dgm:spPr/>
      <dgm:t>
        <a:bodyPr/>
        <a:lstStyle/>
        <a:p>
          <a:endParaRPr lang="th-TH"/>
        </a:p>
      </dgm:t>
    </dgm:pt>
    <dgm:pt modelId="{3AE1D0FE-F7FE-4E7C-BABE-E754B6C65D11}" type="sibTrans" cxnId="{CB599B21-4044-4FAE-96CC-65CA1193B054}">
      <dgm:prSet/>
      <dgm:spPr/>
      <dgm:t>
        <a:bodyPr/>
        <a:lstStyle/>
        <a:p>
          <a:endParaRPr lang="th-TH"/>
        </a:p>
      </dgm:t>
    </dgm:pt>
    <dgm:pt modelId="{9C140198-2E17-4228-841F-128DA162643F}">
      <dgm:prSet phldrT="[Text]"/>
      <dgm:spPr/>
      <dgm:t>
        <a:bodyPr/>
        <a:lstStyle/>
        <a:p>
          <a:r>
            <a:rPr lang="en-US" b="1" dirty="0"/>
            <a:t>Start cooperation/internationalization</a:t>
          </a:r>
          <a:endParaRPr lang="th-TH" b="1" dirty="0"/>
        </a:p>
      </dgm:t>
    </dgm:pt>
    <dgm:pt modelId="{EB15DBD2-6639-4C69-B655-A4FC704C88B5}" type="parTrans" cxnId="{F82C4CB2-1921-4EC3-90D1-19AFCB4450FC}">
      <dgm:prSet/>
      <dgm:spPr/>
      <dgm:t>
        <a:bodyPr/>
        <a:lstStyle/>
        <a:p>
          <a:endParaRPr lang="th-TH"/>
        </a:p>
      </dgm:t>
    </dgm:pt>
    <dgm:pt modelId="{2D9754A2-DB37-4358-80BA-EDAD63CB0F08}" type="sibTrans" cxnId="{F82C4CB2-1921-4EC3-90D1-19AFCB4450FC}">
      <dgm:prSet/>
      <dgm:spPr/>
      <dgm:t>
        <a:bodyPr/>
        <a:lstStyle/>
        <a:p>
          <a:endParaRPr lang="th-TH"/>
        </a:p>
      </dgm:t>
    </dgm:pt>
    <dgm:pt modelId="{6B87E3C1-265F-4A52-87BF-C84F6B417E4E}">
      <dgm:prSet phldrT="[Text]"/>
      <dgm:spPr/>
      <dgm:t>
        <a:bodyPr/>
        <a:lstStyle/>
        <a:p>
          <a:r>
            <a:rPr lang="en-US" b="1" dirty="0"/>
            <a:t>Small scale actors/project/size activities</a:t>
          </a:r>
          <a:endParaRPr lang="th-TH" b="1" dirty="0"/>
        </a:p>
      </dgm:t>
    </dgm:pt>
    <dgm:pt modelId="{90623585-2C89-452B-87FB-2E15AF9DAF41}" type="parTrans" cxnId="{A5D4AB99-1601-4142-9D21-0D9609750306}">
      <dgm:prSet/>
      <dgm:spPr/>
      <dgm:t>
        <a:bodyPr/>
        <a:lstStyle/>
        <a:p>
          <a:endParaRPr lang="th-TH"/>
        </a:p>
      </dgm:t>
    </dgm:pt>
    <dgm:pt modelId="{E85A10A4-7768-44EB-BCC4-92607E12628B}" type="sibTrans" cxnId="{A5D4AB99-1601-4142-9D21-0D9609750306}">
      <dgm:prSet/>
      <dgm:spPr/>
      <dgm:t>
        <a:bodyPr/>
        <a:lstStyle/>
        <a:p>
          <a:endParaRPr lang="th-TH"/>
        </a:p>
      </dgm:t>
    </dgm:pt>
    <dgm:pt modelId="{90203275-4C88-4BE2-811D-14D190710E6E}">
      <dgm:prSet/>
      <dgm:spPr/>
      <dgm:t>
        <a:bodyPr/>
        <a:lstStyle/>
        <a:p>
          <a:r>
            <a:rPr lang="en-US" b="1" dirty="0"/>
            <a:t>Innovation – business involvement</a:t>
          </a:r>
          <a:endParaRPr lang="th-TH" b="1" dirty="0"/>
        </a:p>
      </dgm:t>
    </dgm:pt>
    <dgm:pt modelId="{E668D12C-FAD9-4903-9254-9225A13ED65E}" type="parTrans" cxnId="{1E087C67-208F-4C06-A3AF-345D4BBB6E9A}">
      <dgm:prSet/>
      <dgm:spPr/>
      <dgm:t>
        <a:bodyPr/>
        <a:lstStyle/>
        <a:p>
          <a:endParaRPr lang="th-TH"/>
        </a:p>
      </dgm:t>
    </dgm:pt>
    <dgm:pt modelId="{05D12EE3-5C20-4377-A783-A7389CB4942E}" type="sibTrans" cxnId="{1E087C67-208F-4C06-A3AF-345D4BBB6E9A}">
      <dgm:prSet/>
      <dgm:spPr/>
      <dgm:t>
        <a:bodyPr/>
        <a:lstStyle/>
        <a:p>
          <a:endParaRPr lang="th-TH"/>
        </a:p>
      </dgm:t>
    </dgm:pt>
    <dgm:pt modelId="{C3E1BC5D-E4F8-4848-A9D1-CB181D5835B4}">
      <dgm:prSet/>
      <dgm:spPr/>
      <dgm:t>
        <a:bodyPr/>
        <a:lstStyle/>
        <a:p>
          <a:r>
            <a:rPr lang="en-US" b="1" dirty="0"/>
            <a:t>Curriculum development, improving governance &amp; management</a:t>
          </a:r>
          <a:endParaRPr lang="th-TH" b="1" dirty="0"/>
        </a:p>
      </dgm:t>
    </dgm:pt>
    <dgm:pt modelId="{4727AF5F-FC07-44DA-AE5E-084B43BA03F5}" type="parTrans" cxnId="{D770C71B-4DC6-4FD1-9A4B-3076DF22019F}">
      <dgm:prSet/>
      <dgm:spPr/>
      <dgm:t>
        <a:bodyPr/>
        <a:lstStyle/>
        <a:p>
          <a:endParaRPr lang="th-TH"/>
        </a:p>
      </dgm:t>
    </dgm:pt>
    <dgm:pt modelId="{1A04023C-ACF0-4C61-9FAC-4C7ABE9649DF}" type="sibTrans" cxnId="{D770C71B-4DC6-4FD1-9A4B-3076DF22019F}">
      <dgm:prSet/>
      <dgm:spPr/>
      <dgm:t>
        <a:bodyPr/>
        <a:lstStyle/>
        <a:p>
          <a:endParaRPr lang="th-TH"/>
        </a:p>
      </dgm:t>
    </dgm:pt>
    <dgm:pt modelId="{B9C54B9C-B437-4F0F-839C-068FB8E093B1}">
      <dgm:prSet phldrT="[Text]"/>
      <dgm:spPr/>
      <dgm:t>
        <a:bodyPr/>
        <a:lstStyle/>
        <a:p>
          <a:r>
            <a:rPr lang="en-US" b="1" dirty="0"/>
            <a:t>Efficient and effective policy making</a:t>
          </a:r>
          <a:r>
            <a:rPr lang="en-US" dirty="0"/>
            <a:t> </a:t>
          </a:r>
          <a:endParaRPr lang="th-TH" dirty="0"/>
        </a:p>
      </dgm:t>
    </dgm:pt>
    <dgm:pt modelId="{B21B9DC2-BB95-4FC4-A573-2D0F7F436334}" type="parTrans" cxnId="{8FFE24CC-7E7C-415D-8C62-1B1C0EB573E4}">
      <dgm:prSet/>
      <dgm:spPr/>
      <dgm:t>
        <a:bodyPr/>
        <a:lstStyle/>
        <a:p>
          <a:endParaRPr lang="th-TH"/>
        </a:p>
      </dgm:t>
    </dgm:pt>
    <dgm:pt modelId="{ECC8EDE3-C2E8-4F57-B8BD-429827F9D292}" type="sibTrans" cxnId="{8FFE24CC-7E7C-415D-8C62-1B1C0EB573E4}">
      <dgm:prSet/>
      <dgm:spPr/>
      <dgm:t>
        <a:bodyPr/>
        <a:lstStyle/>
        <a:p>
          <a:endParaRPr lang="th-TH"/>
        </a:p>
      </dgm:t>
    </dgm:pt>
    <dgm:pt modelId="{47DB2E6D-E047-4BA2-916D-4D378F258B2C}" type="pres">
      <dgm:prSet presAssocID="{A40C75DC-9D52-4535-9439-5E81DB57CC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2408853-20BC-4E58-9B37-817B15480997}" type="pres">
      <dgm:prSet presAssocID="{87E2F5B9-9664-439E-AB0D-B994EA0E73CB}" presName="linNode" presStyleCnt="0"/>
      <dgm:spPr/>
    </dgm:pt>
    <dgm:pt modelId="{2CD4DEC9-1163-4F57-B6D9-B569C8B8DB83}" type="pres">
      <dgm:prSet presAssocID="{87E2F5B9-9664-439E-AB0D-B994EA0E73C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1CBD3C7-ACEB-496F-8FDA-D5D20C0F7C8E}" type="pres">
      <dgm:prSet presAssocID="{87E2F5B9-9664-439E-AB0D-B994EA0E73C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B53D768-EF42-4819-BA19-D33F68062829}" type="pres">
      <dgm:prSet presAssocID="{4D89FADF-982C-4431-ABA5-8AD75F8CEE53}" presName="sp" presStyleCnt="0"/>
      <dgm:spPr/>
    </dgm:pt>
    <dgm:pt modelId="{FE1D6892-6349-48B7-86DA-A97664BB80E4}" type="pres">
      <dgm:prSet presAssocID="{7815CF0F-A9D3-4258-A966-680F40056310}" presName="linNode" presStyleCnt="0"/>
      <dgm:spPr/>
    </dgm:pt>
    <dgm:pt modelId="{1FF1BDB0-CE2B-4C9A-AE3E-C062F854FEE0}" type="pres">
      <dgm:prSet presAssocID="{7815CF0F-A9D3-4258-A966-680F4005631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401D7E2-6447-427C-B1AF-86A3188135F1}" type="pres">
      <dgm:prSet presAssocID="{7815CF0F-A9D3-4258-A966-680F4005631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A4E1234-A123-4050-A047-A3504847D6CA}" type="pres">
      <dgm:prSet presAssocID="{C0EA4A40-3D0A-404D-BBD6-43EDA5E5D954}" presName="sp" presStyleCnt="0"/>
      <dgm:spPr/>
    </dgm:pt>
    <dgm:pt modelId="{6689BB31-E907-442B-AC0F-B1EFC8E12071}" type="pres">
      <dgm:prSet presAssocID="{6212C2FC-2C04-44E2-8A75-F6E85FE4037C}" presName="linNode" presStyleCnt="0"/>
      <dgm:spPr/>
    </dgm:pt>
    <dgm:pt modelId="{F097D1EB-14EB-486B-8D0E-41C089C9E41B}" type="pres">
      <dgm:prSet presAssocID="{6212C2FC-2C04-44E2-8A75-F6E85FE4037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E213B6C-1F2E-486D-B6D3-6B7093AFD308}" type="pres">
      <dgm:prSet presAssocID="{6212C2FC-2C04-44E2-8A75-F6E85FE4037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B599B21-4044-4FAE-96CC-65CA1193B054}" srcId="{6212C2FC-2C04-44E2-8A75-F6E85FE4037C}" destId="{AF9C6CCB-2890-438B-ABC1-44CE7E4A3015}" srcOrd="1" destOrd="0" parTransId="{18A0A8E3-25C8-4229-9A02-F2325B5A6CB4}" sibTransId="{3AE1D0FE-F7FE-4E7C-BABE-E754B6C65D11}"/>
    <dgm:cxn modelId="{C57B1537-BF02-41A2-9A14-3FCB2455E46F}" type="presOf" srcId="{AF119D97-4B3B-4EE3-83B8-D7BB4FADA054}" destId="{CE213B6C-1F2E-486D-B6D3-6B7093AFD308}" srcOrd="0" destOrd="0" presId="urn:microsoft.com/office/officeart/2005/8/layout/vList5"/>
    <dgm:cxn modelId="{3A296DDD-AF92-412D-8D36-8FFC139C1971}" srcId="{6212C2FC-2C04-44E2-8A75-F6E85FE4037C}" destId="{AF119D97-4B3B-4EE3-83B8-D7BB4FADA054}" srcOrd="0" destOrd="0" parTransId="{5A8FFDBF-DA2E-4B1A-A91B-9848FC96B9B0}" sibTransId="{7D50343D-94E1-4ED8-8EA0-1AC5A77A57CC}"/>
    <dgm:cxn modelId="{8FFE24CC-7E7C-415D-8C62-1B1C0EB573E4}" srcId="{6212C2FC-2C04-44E2-8A75-F6E85FE4037C}" destId="{B9C54B9C-B437-4F0F-839C-068FB8E093B1}" srcOrd="2" destOrd="0" parTransId="{B21B9DC2-BB95-4FC4-A573-2D0F7F436334}" sibTransId="{ECC8EDE3-C2E8-4F57-B8BD-429827F9D292}"/>
    <dgm:cxn modelId="{374786D9-C895-4E95-BB60-1115DB084A9E}" type="presOf" srcId="{DF244043-58F4-4188-9C38-BE1E1352DE37}" destId="{81CBD3C7-ACEB-496F-8FDA-D5D20C0F7C8E}" srcOrd="0" destOrd="0" presId="urn:microsoft.com/office/officeart/2005/8/layout/vList5"/>
    <dgm:cxn modelId="{D2603A02-F037-4E12-B974-CFED720F2139}" type="presOf" srcId="{9C140198-2E17-4228-841F-128DA162643F}" destId="{81CBD3C7-ACEB-496F-8FDA-D5D20C0F7C8E}" srcOrd="0" destOrd="2" presId="urn:microsoft.com/office/officeart/2005/8/layout/vList5"/>
    <dgm:cxn modelId="{AC2E534E-029C-497F-8AF3-8930CCFD28A4}" type="presOf" srcId="{C3E1BC5D-E4F8-4848-A9D1-CB181D5835B4}" destId="{8401D7E2-6447-427C-B1AF-86A3188135F1}" srcOrd="0" destOrd="2" presId="urn:microsoft.com/office/officeart/2005/8/layout/vList5"/>
    <dgm:cxn modelId="{3B409C42-6DB4-44E3-8472-41196D416104}" type="presOf" srcId="{6212C2FC-2C04-44E2-8A75-F6E85FE4037C}" destId="{F097D1EB-14EB-486B-8D0E-41C089C9E41B}" srcOrd="0" destOrd="0" presId="urn:microsoft.com/office/officeart/2005/8/layout/vList5"/>
    <dgm:cxn modelId="{4E6C7BEE-8970-4675-AB4B-F1CB69D64BCB}" type="presOf" srcId="{A40C75DC-9D52-4535-9439-5E81DB57CC83}" destId="{47DB2E6D-E047-4BA2-916D-4D378F258B2C}" srcOrd="0" destOrd="0" presId="urn:microsoft.com/office/officeart/2005/8/layout/vList5"/>
    <dgm:cxn modelId="{CB6DAAD9-0FEE-4BA0-9B98-5475310D5918}" srcId="{7815CF0F-A9D3-4258-A966-680F40056310}" destId="{8F0B2E20-5094-4255-950B-4561671C4A8C}" srcOrd="0" destOrd="0" parTransId="{C77F6EAA-C857-45C8-977A-D6DB003FBC7A}" sibTransId="{49020161-0795-40B8-A8DE-5A73B2334E51}"/>
    <dgm:cxn modelId="{70F89866-C736-4ECF-9F33-9E1DF99F6B28}" type="presOf" srcId="{87E2F5B9-9664-439E-AB0D-B994EA0E73CB}" destId="{2CD4DEC9-1163-4F57-B6D9-B569C8B8DB83}" srcOrd="0" destOrd="0" presId="urn:microsoft.com/office/officeart/2005/8/layout/vList5"/>
    <dgm:cxn modelId="{928A9B04-F89A-41AD-83B0-3DBF3BDD3EF0}" type="presOf" srcId="{8F0B2E20-5094-4255-950B-4561671C4A8C}" destId="{8401D7E2-6447-427C-B1AF-86A3188135F1}" srcOrd="0" destOrd="0" presId="urn:microsoft.com/office/officeart/2005/8/layout/vList5"/>
    <dgm:cxn modelId="{F82C4CB2-1921-4EC3-90D1-19AFCB4450FC}" srcId="{87E2F5B9-9664-439E-AB0D-B994EA0E73CB}" destId="{9C140198-2E17-4228-841F-128DA162643F}" srcOrd="2" destOrd="0" parTransId="{EB15DBD2-6639-4C69-B655-A4FC704C88B5}" sibTransId="{2D9754A2-DB37-4358-80BA-EDAD63CB0F08}"/>
    <dgm:cxn modelId="{A5D4AB99-1601-4142-9D21-0D9609750306}" srcId="{87E2F5B9-9664-439E-AB0D-B994EA0E73CB}" destId="{6B87E3C1-265F-4A52-87BF-C84F6B417E4E}" srcOrd="3" destOrd="0" parTransId="{90623585-2C89-452B-87FB-2E15AF9DAF41}" sibTransId="{E85A10A4-7768-44EB-BCC4-92607E12628B}"/>
    <dgm:cxn modelId="{086E2A7B-9445-481F-A9FB-1B3E0B820472}" srcId="{A40C75DC-9D52-4535-9439-5E81DB57CC83}" destId="{7815CF0F-A9D3-4258-A966-680F40056310}" srcOrd="1" destOrd="0" parTransId="{4C88054D-E4F2-48EA-860D-EA4AA1F62A41}" sibTransId="{C0EA4A40-3D0A-404D-BBD6-43EDA5E5D954}"/>
    <dgm:cxn modelId="{93053E3E-BAD8-415F-B5EF-7E86CF922F72}" type="presOf" srcId="{AF9C6CCB-2890-438B-ABC1-44CE7E4A3015}" destId="{CE213B6C-1F2E-486D-B6D3-6B7093AFD308}" srcOrd="0" destOrd="1" presId="urn:microsoft.com/office/officeart/2005/8/layout/vList5"/>
    <dgm:cxn modelId="{AFB026C7-4DB3-4F6D-9911-8527C6FAFC33}" type="presOf" srcId="{90203275-4C88-4BE2-811D-14D190710E6E}" destId="{8401D7E2-6447-427C-B1AF-86A3188135F1}" srcOrd="0" destOrd="1" presId="urn:microsoft.com/office/officeart/2005/8/layout/vList5"/>
    <dgm:cxn modelId="{FB9B2C85-16E1-497B-80B8-1B18CC90867B}" srcId="{A40C75DC-9D52-4535-9439-5E81DB57CC83}" destId="{87E2F5B9-9664-439E-AB0D-B994EA0E73CB}" srcOrd="0" destOrd="0" parTransId="{CB4CEDB5-5963-457B-8751-E4699F44D29F}" sibTransId="{4D89FADF-982C-4431-ABA5-8AD75F8CEE53}"/>
    <dgm:cxn modelId="{D770C71B-4DC6-4FD1-9A4B-3076DF22019F}" srcId="{7815CF0F-A9D3-4258-A966-680F40056310}" destId="{C3E1BC5D-E4F8-4848-A9D1-CB181D5835B4}" srcOrd="2" destOrd="0" parTransId="{4727AF5F-FC07-44DA-AE5E-084B43BA03F5}" sibTransId="{1A04023C-ACF0-4C61-9FAC-4C7ABE9649DF}"/>
    <dgm:cxn modelId="{1E087C67-208F-4C06-A3AF-345D4BBB6E9A}" srcId="{7815CF0F-A9D3-4258-A966-680F40056310}" destId="{90203275-4C88-4BE2-811D-14D190710E6E}" srcOrd="1" destOrd="0" parTransId="{E668D12C-FAD9-4903-9254-9225A13ED65E}" sibTransId="{05D12EE3-5C20-4377-A783-A7389CB4942E}"/>
    <dgm:cxn modelId="{9942883F-00D9-4D6B-B087-D5C8299066AA}" srcId="{87E2F5B9-9664-439E-AB0D-B994EA0E73CB}" destId="{DF244043-58F4-4188-9C38-BE1E1352DE37}" srcOrd="0" destOrd="0" parTransId="{705FA8E0-D9E8-4FE0-B806-7FD094F320D8}" sibTransId="{752B0F1D-A7FC-4C2C-A65E-668652008BA8}"/>
    <dgm:cxn modelId="{06ADA2BC-B1D7-4BD1-8EEE-2900182B703B}" type="presOf" srcId="{67230F4B-BA27-47C3-87C6-A327D209233B}" destId="{81CBD3C7-ACEB-496F-8FDA-D5D20C0F7C8E}" srcOrd="0" destOrd="1" presId="urn:microsoft.com/office/officeart/2005/8/layout/vList5"/>
    <dgm:cxn modelId="{912A8687-7DD2-454B-877C-CB8B831825BC}" srcId="{87E2F5B9-9664-439E-AB0D-B994EA0E73CB}" destId="{67230F4B-BA27-47C3-87C6-A327D209233B}" srcOrd="1" destOrd="0" parTransId="{50A89720-2B8C-4924-A722-2DD0CC1BB1C7}" sibTransId="{2191BCE8-EE9C-4F22-9D69-BF6047D8E9A3}"/>
    <dgm:cxn modelId="{5CEF0AE1-A61F-42C7-840F-6C3A1B381BD1}" srcId="{A40C75DC-9D52-4535-9439-5E81DB57CC83}" destId="{6212C2FC-2C04-44E2-8A75-F6E85FE4037C}" srcOrd="2" destOrd="0" parTransId="{A954AE06-5C32-4BD4-8785-265B66139380}" sibTransId="{261AA34B-2760-4B6C-AF9B-DCCA9D5DAFDE}"/>
    <dgm:cxn modelId="{E29CA9E4-513E-48D7-B379-6CC5908E5496}" type="presOf" srcId="{B9C54B9C-B437-4F0F-839C-068FB8E093B1}" destId="{CE213B6C-1F2E-486D-B6D3-6B7093AFD308}" srcOrd="0" destOrd="2" presId="urn:microsoft.com/office/officeart/2005/8/layout/vList5"/>
    <dgm:cxn modelId="{CD27DC1E-56BB-4E97-A212-774581148AE6}" type="presOf" srcId="{6B87E3C1-265F-4A52-87BF-C84F6B417E4E}" destId="{81CBD3C7-ACEB-496F-8FDA-D5D20C0F7C8E}" srcOrd="0" destOrd="3" presId="urn:microsoft.com/office/officeart/2005/8/layout/vList5"/>
    <dgm:cxn modelId="{5E1A6724-1CBD-4096-89A7-D2774B97EA6F}" type="presOf" srcId="{7815CF0F-A9D3-4258-A966-680F40056310}" destId="{1FF1BDB0-CE2B-4C9A-AE3E-C062F854FEE0}" srcOrd="0" destOrd="0" presId="urn:microsoft.com/office/officeart/2005/8/layout/vList5"/>
    <dgm:cxn modelId="{76EFDB3A-4EBF-43EC-B2BB-FCA2410CA2B3}" type="presParOf" srcId="{47DB2E6D-E047-4BA2-916D-4D378F258B2C}" destId="{92408853-20BC-4E58-9B37-817B15480997}" srcOrd="0" destOrd="0" presId="urn:microsoft.com/office/officeart/2005/8/layout/vList5"/>
    <dgm:cxn modelId="{3685F34F-7BBE-43FF-9CA4-D3B825CE7F35}" type="presParOf" srcId="{92408853-20BC-4E58-9B37-817B15480997}" destId="{2CD4DEC9-1163-4F57-B6D9-B569C8B8DB83}" srcOrd="0" destOrd="0" presId="urn:microsoft.com/office/officeart/2005/8/layout/vList5"/>
    <dgm:cxn modelId="{82374F1E-1349-4041-860A-F6D012577BAA}" type="presParOf" srcId="{92408853-20BC-4E58-9B37-817B15480997}" destId="{81CBD3C7-ACEB-496F-8FDA-D5D20C0F7C8E}" srcOrd="1" destOrd="0" presId="urn:microsoft.com/office/officeart/2005/8/layout/vList5"/>
    <dgm:cxn modelId="{D7F577B6-DFAF-4644-AF94-0E13691DB14C}" type="presParOf" srcId="{47DB2E6D-E047-4BA2-916D-4D378F258B2C}" destId="{FB53D768-EF42-4819-BA19-D33F68062829}" srcOrd="1" destOrd="0" presId="urn:microsoft.com/office/officeart/2005/8/layout/vList5"/>
    <dgm:cxn modelId="{FB4D5138-DA8F-4DC2-B203-03FE293F9CFB}" type="presParOf" srcId="{47DB2E6D-E047-4BA2-916D-4D378F258B2C}" destId="{FE1D6892-6349-48B7-86DA-A97664BB80E4}" srcOrd="2" destOrd="0" presId="urn:microsoft.com/office/officeart/2005/8/layout/vList5"/>
    <dgm:cxn modelId="{FD25FFA0-CFA5-48AD-AED7-7DBE62A434F3}" type="presParOf" srcId="{FE1D6892-6349-48B7-86DA-A97664BB80E4}" destId="{1FF1BDB0-CE2B-4C9A-AE3E-C062F854FEE0}" srcOrd="0" destOrd="0" presId="urn:microsoft.com/office/officeart/2005/8/layout/vList5"/>
    <dgm:cxn modelId="{60C318A4-1B31-4210-B311-EA28C3C4EE70}" type="presParOf" srcId="{FE1D6892-6349-48B7-86DA-A97664BB80E4}" destId="{8401D7E2-6447-427C-B1AF-86A3188135F1}" srcOrd="1" destOrd="0" presId="urn:microsoft.com/office/officeart/2005/8/layout/vList5"/>
    <dgm:cxn modelId="{224EEB31-8257-427B-AA4A-09F4384993D1}" type="presParOf" srcId="{47DB2E6D-E047-4BA2-916D-4D378F258B2C}" destId="{5A4E1234-A123-4050-A047-A3504847D6CA}" srcOrd="3" destOrd="0" presId="urn:microsoft.com/office/officeart/2005/8/layout/vList5"/>
    <dgm:cxn modelId="{B904A9BA-3C84-477A-9CB6-0E4E888675AA}" type="presParOf" srcId="{47DB2E6D-E047-4BA2-916D-4D378F258B2C}" destId="{6689BB31-E907-442B-AC0F-B1EFC8E12071}" srcOrd="4" destOrd="0" presId="urn:microsoft.com/office/officeart/2005/8/layout/vList5"/>
    <dgm:cxn modelId="{1C5813BF-8961-49FD-B6C5-DAC1EF6455E2}" type="presParOf" srcId="{6689BB31-E907-442B-AC0F-B1EFC8E12071}" destId="{F097D1EB-14EB-486B-8D0E-41C089C9E41B}" srcOrd="0" destOrd="0" presId="urn:microsoft.com/office/officeart/2005/8/layout/vList5"/>
    <dgm:cxn modelId="{F310E0FE-3474-45DB-B517-A641BFF3A723}" type="presParOf" srcId="{6689BB31-E907-442B-AC0F-B1EFC8E12071}" destId="{CE213B6C-1F2E-486D-B6D3-6B7093AFD30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0C75DC-9D52-4535-9439-5E81DB57CC8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7E2F5B9-9664-439E-AB0D-B994EA0E73CB}">
      <dgm:prSet phldrT="[Text]" custT="1"/>
      <dgm:spPr>
        <a:solidFill>
          <a:srgbClr val="FF6600"/>
        </a:solidFill>
      </dgm:spPr>
      <dgm:t>
        <a:bodyPr/>
        <a:lstStyle/>
        <a:p>
          <a:r>
            <a: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Strand 1</a:t>
          </a:r>
        </a:p>
        <a:p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Fostering access to cooperation in HE</a:t>
          </a:r>
        </a:p>
        <a:p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24-36 months</a:t>
          </a:r>
        </a:p>
        <a:p>
          <a:r>
            <a: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Between EUR 200,000-400,000</a:t>
          </a:r>
          <a:endParaRPr lang="th-TH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4CEDB5-5963-457B-8751-E4699F44D29F}" type="parTrans" cxnId="{FB9B2C85-16E1-497B-80B8-1B18CC90867B}">
      <dgm:prSet/>
      <dgm:spPr/>
      <dgm:t>
        <a:bodyPr/>
        <a:lstStyle/>
        <a:p>
          <a:endParaRPr lang="th-TH"/>
        </a:p>
      </dgm:t>
    </dgm:pt>
    <dgm:pt modelId="{4D89FADF-982C-4431-ABA5-8AD75F8CEE53}" type="sibTrans" cxnId="{FB9B2C85-16E1-497B-80B8-1B18CC90867B}">
      <dgm:prSet/>
      <dgm:spPr/>
      <dgm:t>
        <a:bodyPr/>
        <a:lstStyle/>
        <a:p>
          <a:endParaRPr lang="th-TH"/>
        </a:p>
      </dgm:t>
    </dgm:pt>
    <dgm:pt modelId="{DF244043-58F4-4188-9C38-BE1E1352DE37}">
      <dgm:prSet phldrT="[Text]"/>
      <dgm:spPr/>
      <dgm:t>
        <a:bodyPr/>
        <a:lstStyle/>
        <a:p>
          <a:endParaRPr lang="th-TH" dirty="0"/>
        </a:p>
      </dgm:t>
    </dgm:pt>
    <dgm:pt modelId="{705FA8E0-D9E8-4FE0-B806-7FD094F320D8}" type="parTrans" cxnId="{9942883F-00D9-4D6B-B087-D5C8299066AA}">
      <dgm:prSet/>
      <dgm:spPr/>
      <dgm:t>
        <a:bodyPr/>
        <a:lstStyle/>
        <a:p>
          <a:endParaRPr lang="th-TH"/>
        </a:p>
      </dgm:t>
    </dgm:pt>
    <dgm:pt modelId="{752B0F1D-A7FC-4C2C-A65E-668652008BA8}" type="sibTrans" cxnId="{9942883F-00D9-4D6B-B087-D5C8299066AA}">
      <dgm:prSet/>
      <dgm:spPr/>
      <dgm:t>
        <a:bodyPr/>
        <a:lstStyle/>
        <a:p>
          <a:endParaRPr lang="th-TH"/>
        </a:p>
      </dgm:t>
    </dgm:pt>
    <dgm:pt modelId="{67230F4B-BA27-47C3-87C6-A327D209233B}">
      <dgm:prSet phldrT="[Text]"/>
      <dgm:spPr/>
      <dgm:t>
        <a:bodyPr/>
        <a:lstStyle/>
        <a:p>
          <a:r>
            <a:rPr lang="en-US" b="1" dirty="0"/>
            <a:t>New comers, less experienced HEIs</a:t>
          </a:r>
          <a:endParaRPr lang="th-TH" b="1" dirty="0"/>
        </a:p>
      </dgm:t>
    </dgm:pt>
    <dgm:pt modelId="{50A89720-2B8C-4924-A722-2DD0CC1BB1C7}" type="parTrans" cxnId="{912A8687-7DD2-454B-877C-CB8B831825BC}">
      <dgm:prSet/>
      <dgm:spPr/>
      <dgm:t>
        <a:bodyPr/>
        <a:lstStyle/>
        <a:p>
          <a:endParaRPr lang="th-TH"/>
        </a:p>
      </dgm:t>
    </dgm:pt>
    <dgm:pt modelId="{2191BCE8-EE9C-4F22-9D69-BF6047D8E9A3}" type="sibTrans" cxnId="{912A8687-7DD2-454B-877C-CB8B831825BC}">
      <dgm:prSet/>
      <dgm:spPr/>
      <dgm:t>
        <a:bodyPr/>
        <a:lstStyle/>
        <a:p>
          <a:endParaRPr lang="th-TH"/>
        </a:p>
      </dgm:t>
    </dgm:pt>
    <dgm:pt modelId="{7815CF0F-A9D3-4258-A966-680F40056310}">
      <dgm:prSet phldrT="[Text]" custT="1"/>
      <dgm:spPr>
        <a:solidFill>
          <a:srgbClr val="003192"/>
        </a:solidFill>
      </dgm:spPr>
      <dgm:t>
        <a:bodyPr/>
        <a:lstStyle/>
        <a:p>
          <a:r>
            <a: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Strand 2</a:t>
          </a:r>
        </a:p>
        <a:p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Partnerships for transformation in HE</a:t>
          </a:r>
        </a:p>
        <a:p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24-36 months</a:t>
          </a:r>
        </a:p>
        <a:p>
          <a:r>
            <a: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Between EUR 400,000-800,000</a:t>
          </a:r>
          <a:endParaRPr lang="th-TH" sz="1800" dirty="0"/>
        </a:p>
      </dgm:t>
    </dgm:pt>
    <dgm:pt modelId="{4C88054D-E4F2-48EA-860D-EA4AA1F62A41}" type="parTrans" cxnId="{086E2A7B-9445-481F-A9FB-1B3E0B820472}">
      <dgm:prSet/>
      <dgm:spPr/>
      <dgm:t>
        <a:bodyPr/>
        <a:lstStyle/>
        <a:p>
          <a:endParaRPr lang="th-TH"/>
        </a:p>
      </dgm:t>
    </dgm:pt>
    <dgm:pt modelId="{C0EA4A40-3D0A-404D-BBD6-43EDA5E5D954}" type="sibTrans" cxnId="{086E2A7B-9445-481F-A9FB-1B3E0B820472}">
      <dgm:prSet/>
      <dgm:spPr/>
      <dgm:t>
        <a:bodyPr/>
        <a:lstStyle/>
        <a:p>
          <a:endParaRPr lang="th-TH"/>
        </a:p>
      </dgm:t>
    </dgm:pt>
    <dgm:pt modelId="{8F0B2E20-5094-4255-950B-4561671C4A8C}">
      <dgm:prSet phldrT="[Text]"/>
      <dgm:spPr/>
      <dgm:t>
        <a:bodyPr/>
        <a:lstStyle/>
        <a:p>
          <a:r>
            <a:rPr lang="en-US" b="1" dirty="0"/>
            <a:t>Experienced HEIs, industrial and public sectors </a:t>
          </a:r>
          <a:endParaRPr lang="th-TH" dirty="0"/>
        </a:p>
      </dgm:t>
    </dgm:pt>
    <dgm:pt modelId="{C77F6EAA-C857-45C8-977A-D6DB003FBC7A}" type="parTrans" cxnId="{CB6DAAD9-0FEE-4BA0-9B98-5475310D5918}">
      <dgm:prSet/>
      <dgm:spPr/>
      <dgm:t>
        <a:bodyPr/>
        <a:lstStyle/>
        <a:p>
          <a:endParaRPr lang="th-TH"/>
        </a:p>
      </dgm:t>
    </dgm:pt>
    <dgm:pt modelId="{49020161-0795-40B8-A8DE-5A73B2334E51}" type="sibTrans" cxnId="{CB6DAAD9-0FEE-4BA0-9B98-5475310D5918}">
      <dgm:prSet/>
      <dgm:spPr/>
      <dgm:t>
        <a:bodyPr/>
        <a:lstStyle/>
        <a:p>
          <a:endParaRPr lang="th-TH"/>
        </a:p>
      </dgm:t>
    </dgm:pt>
    <dgm:pt modelId="{6212C2FC-2C04-44E2-8A75-F6E85FE4037C}">
      <dgm:prSet phldrT="[Text]" custT="1"/>
      <dgm:spPr/>
      <dgm:t>
        <a:bodyPr/>
        <a:lstStyle/>
        <a:p>
          <a:pPr>
            <a:spcBef>
              <a:spcPts val="600"/>
            </a:spcBef>
          </a:pPr>
          <a:r>
            <a: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Strand 3</a:t>
          </a:r>
        </a:p>
        <a:p>
          <a:pPr>
            <a:spcBef>
              <a:spcPts val="600"/>
            </a:spcBef>
          </a:pPr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Structural reform project</a:t>
          </a:r>
        </a:p>
        <a:p>
          <a:pPr>
            <a:spcBef>
              <a:spcPts val="600"/>
            </a:spcBef>
          </a:pPr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36-48 months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>
            <a:spcBef>
              <a:spcPct val="0"/>
            </a:spcBef>
          </a:pPr>
          <a:r>
            <a: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Between EUR 800,000-1,000,000</a:t>
          </a:r>
        </a:p>
        <a:p>
          <a:pPr>
            <a:spcBef>
              <a:spcPct val="0"/>
            </a:spcBef>
          </a:pP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54AE06-5C32-4BD4-8785-265B66139380}" type="parTrans" cxnId="{5CEF0AE1-A61F-42C7-840F-6C3A1B381BD1}">
      <dgm:prSet/>
      <dgm:spPr/>
      <dgm:t>
        <a:bodyPr/>
        <a:lstStyle/>
        <a:p>
          <a:endParaRPr lang="th-TH"/>
        </a:p>
      </dgm:t>
    </dgm:pt>
    <dgm:pt modelId="{261AA34B-2760-4B6C-AF9B-DCCA9D5DAFDE}" type="sibTrans" cxnId="{5CEF0AE1-A61F-42C7-840F-6C3A1B381BD1}">
      <dgm:prSet/>
      <dgm:spPr/>
      <dgm:t>
        <a:bodyPr/>
        <a:lstStyle/>
        <a:p>
          <a:endParaRPr lang="th-TH"/>
        </a:p>
      </dgm:t>
    </dgm:pt>
    <dgm:pt modelId="{AF119D97-4B3B-4EE3-83B8-D7BB4FADA054}">
      <dgm:prSet phldrT="[Text]"/>
      <dgm:spPr/>
      <dgm:t>
        <a:bodyPr/>
        <a:lstStyle/>
        <a:p>
          <a:r>
            <a:rPr lang="en-US" b="1" dirty="0"/>
            <a:t>Responsible HE authorities</a:t>
          </a:r>
          <a:endParaRPr lang="th-TH" b="1" dirty="0"/>
        </a:p>
      </dgm:t>
    </dgm:pt>
    <dgm:pt modelId="{5A8FFDBF-DA2E-4B1A-A91B-9848FC96B9B0}" type="parTrans" cxnId="{3A296DDD-AF92-412D-8D36-8FFC139C1971}">
      <dgm:prSet/>
      <dgm:spPr/>
      <dgm:t>
        <a:bodyPr/>
        <a:lstStyle/>
        <a:p>
          <a:endParaRPr lang="th-TH"/>
        </a:p>
      </dgm:t>
    </dgm:pt>
    <dgm:pt modelId="{7D50343D-94E1-4ED8-8EA0-1AC5A77A57CC}" type="sibTrans" cxnId="{3A296DDD-AF92-412D-8D36-8FFC139C1971}">
      <dgm:prSet/>
      <dgm:spPr/>
      <dgm:t>
        <a:bodyPr/>
        <a:lstStyle/>
        <a:p>
          <a:endParaRPr lang="th-TH"/>
        </a:p>
      </dgm:t>
    </dgm:pt>
    <dgm:pt modelId="{AF9C6CCB-2890-438B-ABC1-44CE7E4A3015}">
      <dgm:prSet phldrT="[Text]"/>
      <dgm:spPr/>
      <dgm:t>
        <a:bodyPr/>
        <a:lstStyle/>
        <a:p>
          <a:r>
            <a:rPr lang="en-US" b="1" dirty="0"/>
            <a:t>Foster national ownership</a:t>
          </a:r>
          <a:endParaRPr lang="th-TH" b="1" dirty="0"/>
        </a:p>
      </dgm:t>
    </dgm:pt>
    <dgm:pt modelId="{18A0A8E3-25C8-4229-9A02-F2325B5A6CB4}" type="parTrans" cxnId="{CB599B21-4044-4FAE-96CC-65CA1193B054}">
      <dgm:prSet/>
      <dgm:spPr/>
      <dgm:t>
        <a:bodyPr/>
        <a:lstStyle/>
        <a:p>
          <a:endParaRPr lang="th-TH"/>
        </a:p>
      </dgm:t>
    </dgm:pt>
    <dgm:pt modelId="{3AE1D0FE-F7FE-4E7C-BABE-E754B6C65D11}" type="sibTrans" cxnId="{CB599B21-4044-4FAE-96CC-65CA1193B054}">
      <dgm:prSet/>
      <dgm:spPr/>
      <dgm:t>
        <a:bodyPr/>
        <a:lstStyle/>
        <a:p>
          <a:endParaRPr lang="th-TH"/>
        </a:p>
      </dgm:t>
    </dgm:pt>
    <dgm:pt modelId="{9C140198-2E17-4228-841F-128DA162643F}">
      <dgm:prSet phldrT="[Text]"/>
      <dgm:spPr/>
      <dgm:t>
        <a:bodyPr/>
        <a:lstStyle/>
        <a:p>
          <a:r>
            <a:rPr lang="en-US" b="1" dirty="0"/>
            <a:t>Start cooperation/internationalization</a:t>
          </a:r>
          <a:endParaRPr lang="th-TH" b="1" dirty="0"/>
        </a:p>
      </dgm:t>
    </dgm:pt>
    <dgm:pt modelId="{EB15DBD2-6639-4C69-B655-A4FC704C88B5}" type="parTrans" cxnId="{F82C4CB2-1921-4EC3-90D1-19AFCB4450FC}">
      <dgm:prSet/>
      <dgm:spPr/>
      <dgm:t>
        <a:bodyPr/>
        <a:lstStyle/>
        <a:p>
          <a:endParaRPr lang="th-TH"/>
        </a:p>
      </dgm:t>
    </dgm:pt>
    <dgm:pt modelId="{2D9754A2-DB37-4358-80BA-EDAD63CB0F08}" type="sibTrans" cxnId="{F82C4CB2-1921-4EC3-90D1-19AFCB4450FC}">
      <dgm:prSet/>
      <dgm:spPr/>
      <dgm:t>
        <a:bodyPr/>
        <a:lstStyle/>
        <a:p>
          <a:endParaRPr lang="th-TH"/>
        </a:p>
      </dgm:t>
    </dgm:pt>
    <dgm:pt modelId="{6B87E3C1-265F-4A52-87BF-C84F6B417E4E}">
      <dgm:prSet phldrT="[Text]"/>
      <dgm:spPr/>
      <dgm:t>
        <a:bodyPr/>
        <a:lstStyle/>
        <a:p>
          <a:r>
            <a:rPr lang="en-US" b="1" dirty="0"/>
            <a:t>Small scale actors/project/size activities</a:t>
          </a:r>
          <a:endParaRPr lang="th-TH" b="1" dirty="0"/>
        </a:p>
      </dgm:t>
    </dgm:pt>
    <dgm:pt modelId="{90623585-2C89-452B-87FB-2E15AF9DAF41}" type="parTrans" cxnId="{A5D4AB99-1601-4142-9D21-0D9609750306}">
      <dgm:prSet/>
      <dgm:spPr/>
      <dgm:t>
        <a:bodyPr/>
        <a:lstStyle/>
        <a:p>
          <a:endParaRPr lang="th-TH"/>
        </a:p>
      </dgm:t>
    </dgm:pt>
    <dgm:pt modelId="{E85A10A4-7768-44EB-BCC4-92607E12628B}" type="sibTrans" cxnId="{A5D4AB99-1601-4142-9D21-0D9609750306}">
      <dgm:prSet/>
      <dgm:spPr/>
      <dgm:t>
        <a:bodyPr/>
        <a:lstStyle/>
        <a:p>
          <a:endParaRPr lang="th-TH"/>
        </a:p>
      </dgm:t>
    </dgm:pt>
    <dgm:pt modelId="{90203275-4C88-4BE2-811D-14D190710E6E}">
      <dgm:prSet/>
      <dgm:spPr/>
      <dgm:t>
        <a:bodyPr/>
        <a:lstStyle/>
        <a:p>
          <a:r>
            <a:rPr lang="en-US" b="1" dirty="0"/>
            <a:t>Innovation – business involvement</a:t>
          </a:r>
          <a:endParaRPr lang="th-TH" b="1" dirty="0"/>
        </a:p>
      </dgm:t>
    </dgm:pt>
    <dgm:pt modelId="{E668D12C-FAD9-4903-9254-9225A13ED65E}" type="parTrans" cxnId="{1E087C67-208F-4C06-A3AF-345D4BBB6E9A}">
      <dgm:prSet/>
      <dgm:spPr/>
      <dgm:t>
        <a:bodyPr/>
        <a:lstStyle/>
        <a:p>
          <a:endParaRPr lang="th-TH"/>
        </a:p>
      </dgm:t>
    </dgm:pt>
    <dgm:pt modelId="{05D12EE3-5C20-4377-A783-A7389CB4942E}" type="sibTrans" cxnId="{1E087C67-208F-4C06-A3AF-345D4BBB6E9A}">
      <dgm:prSet/>
      <dgm:spPr/>
      <dgm:t>
        <a:bodyPr/>
        <a:lstStyle/>
        <a:p>
          <a:endParaRPr lang="th-TH"/>
        </a:p>
      </dgm:t>
    </dgm:pt>
    <dgm:pt modelId="{C3E1BC5D-E4F8-4848-A9D1-CB181D5835B4}">
      <dgm:prSet/>
      <dgm:spPr/>
      <dgm:t>
        <a:bodyPr/>
        <a:lstStyle/>
        <a:p>
          <a:r>
            <a:rPr lang="en-US" b="1" dirty="0"/>
            <a:t>Curriculum development, improving governance &amp; management</a:t>
          </a:r>
          <a:endParaRPr lang="th-TH" b="1" dirty="0"/>
        </a:p>
      </dgm:t>
    </dgm:pt>
    <dgm:pt modelId="{4727AF5F-FC07-44DA-AE5E-084B43BA03F5}" type="parTrans" cxnId="{D770C71B-4DC6-4FD1-9A4B-3076DF22019F}">
      <dgm:prSet/>
      <dgm:spPr/>
      <dgm:t>
        <a:bodyPr/>
        <a:lstStyle/>
        <a:p>
          <a:endParaRPr lang="th-TH"/>
        </a:p>
      </dgm:t>
    </dgm:pt>
    <dgm:pt modelId="{1A04023C-ACF0-4C61-9FAC-4C7ABE9649DF}" type="sibTrans" cxnId="{D770C71B-4DC6-4FD1-9A4B-3076DF22019F}">
      <dgm:prSet/>
      <dgm:spPr/>
      <dgm:t>
        <a:bodyPr/>
        <a:lstStyle/>
        <a:p>
          <a:endParaRPr lang="th-TH"/>
        </a:p>
      </dgm:t>
    </dgm:pt>
    <dgm:pt modelId="{B9C54B9C-B437-4F0F-839C-068FB8E093B1}">
      <dgm:prSet phldrT="[Text]"/>
      <dgm:spPr/>
      <dgm:t>
        <a:bodyPr/>
        <a:lstStyle/>
        <a:p>
          <a:r>
            <a:rPr lang="en-US" b="1" dirty="0"/>
            <a:t>Efficient and effective policy making</a:t>
          </a:r>
          <a:r>
            <a:rPr lang="en-US" dirty="0"/>
            <a:t> </a:t>
          </a:r>
          <a:endParaRPr lang="th-TH" dirty="0"/>
        </a:p>
      </dgm:t>
    </dgm:pt>
    <dgm:pt modelId="{B21B9DC2-BB95-4FC4-A573-2D0F7F436334}" type="parTrans" cxnId="{8FFE24CC-7E7C-415D-8C62-1B1C0EB573E4}">
      <dgm:prSet/>
      <dgm:spPr/>
      <dgm:t>
        <a:bodyPr/>
        <a:lstStyle/>
        <a:p>
          <a:endParaRPr lang="th-TH"/>
        </a:p>
      </dgm:t>
    </dgm:pt>
    <dgm:pt modelId="{ECC8EDE3-C2E8-4F57-B8BD-429827F9D292}" type="sibTrans" cxnId="{8FFE24CC-7E7C-415D-8C62-1B1C0EB573E4}">
      <dgm:prSet/>
      <dgm:spPr/>
      <dgm:t>
        <a:bodyPr/>
        <a:lstStyle/>
        <a:p>
          <a:endParaRPr lang="th-TH"/>
        </a:p>
      </dgm:t>
    </dgm:pt>
    <dgm:pt modelId="{47DB2E6D-E047-4BA2-916D-4D378F258B2C}" type="pres">
      <dgm:prSet presAssocID="{A40C75DC-9D52-4535-9439-5E81DB57CC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2408853-20BC-4E58-9B37-817B15480997}" type="pres">
      <dgm:prSet presAssocID="{87E2F5B9-9664-439E-AB0D-B994EA0E73CB}" presName="linNode" presStyleCnt="0"/>
      <dgm:spPr/>
    </dgm:pt>
    <dgm:pt modelId="{2CD4DEC9-1163-4F57-B6D9-B569C8B8DB83}" type="pres">
      <dgm:prSet presAssocID="{87E2F5B9-9664-439E-AB0D-B994EA0E73C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1CBD3C7-ACEB-496F-8FDA-D5D20C0F7C8E}" type="pres">
      <dgm:prSet presAssocID="{87E2F5B9-9664-439E-AB0D-B994EA0E73C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B53D768-EF42-4819-BA19-D33F68062829}" type="pres">
      <dgm:prSet presAssocID="{4D89FADF-982C-4431-ABA5-8AD75F8CEE53}" presName="sp" presStyleCnt="0"/>
      <dgm:spPr/>
    </dgm:pt>
    <dgm:pt modelId="{FE1D6892-6349-48B7-86DA-A97664BB80E4}" type="pres">
      <dgm:prSet presAssocID="{7815CF0F-A9D3-4258-A966-680F40056310}" presName="linNode" presStyleCnt="0"/>
      <dgm:spPr/>
    </dgm:pt>
    <dgm:pt modelId="{1FF1BDB0-CE2B-4C9A-AE3E-C062F854FEE0}" type="pres">
      <dgm:prSet presAssocID="{7815CF0F-A9D3-4258-A966-680F4005631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401D7E2-6447-427C-B1AF-86A3188135F1}" type="pres">
      <dgm:prSet presAssocID="{7815CF0F-A9D3-4258-A966-680F4005631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A4E1234-A123-4050-A047-A3504847D6CA}" type="pres">
      <dgm:prSet presAssocID="{C0EA4A40-3D0A-404D-BBD6-43EDA5E5D954}" presName="sp" presStyleCnt="0"/>
      <dgm:spPr/>
    </dgm:pt>
    <dgm:pt modelId="{6689BB31-E907-442B-AC0F-B1EFC8E12071}" type="pres">
      <dgm:prSet presAssocID="{6212C2FC-2C04-44E2-8A75-F6E85FE4037C}" presName="linNode" presStyleCnt="0"/>
      <dgm:spPr/>
    </dgm:pt>
    <dgm:pt modelId="{F097D1EB-14EB-486B-8D0E-41C089C9E41B}" type="pres">
      <dgm:prSet presAssocID="{6212C2FC-2C04-44E2-8A75-F6E85FE4037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E213B6C-1F2E-486D-B6D3-6B7093AFD308}" type="pres">
      <dgm:prSet presAssocID="{6212C2FC-2C04-44E2-8A75-F6E85FE4037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B599B21-4044-4FAE-96CC-65CA1193B054}" srcId="{6212C2FC-2C04-44E2-8A75-F6E85FE4037C}" destId="{AF9C6CCB-2890-438B-ABC1-44CE7E4A3015}" srcOrd="1" destOrd="0" parTransId="{18A0A8E3-25C8-4229-9A02-F2325B5A6CB4}" sibTransId="{3AE1D0FE-F7FE-4E7C-BABE-E754B6C65D11}"/>
    <dgm:cxn modelId="{C57B1537-BF02-41A2-9A14-3FCB2455E46F}" type="presOf" srcId="{AF119D97-4B3B-4EE3-83B8-D7BB4FADA054}" destId="{CE213B6C-1F2E-486D-B6D3-6B7093AFD308}" srcOrd="0" destOrd="0" presId="urn:microsoft.com/office/officeart/2005/8/layout/vList5"/>
    <dgm:cxn modelId="{3A296DDD-AF92-412D-8D36-8FFC139C1971}" srcId="{6212C2FC-2C04-44E2-8A75-F6E85FE4037C}" destId="{AF119D97-4B3B-4EE3-83B8-D7BB4FADA054}" srcOrd="0" destOrd="0" parTransId="{5A8FFDBF-DA2E-4B1A-A91B-9848FC96B9B0}" sibTransId="{7D50343D-94E1-4ED8-8EA0-1AC5A77A57CC}"/>
    <dgm:cxn modelId="{8FFE24CC-7E7C-415D-8C62-1B1C0EB573E4}" srcId="{6212C2FC-2C04-44E2-8A75-F6E85FE4037C}" destId="{B9C54B9C-B437-4F0F-839C-068FB8E093B1}" srcOrd="2" destOrd="0" parTransId="{B21B9DC2-BB95-4FC4-A573-2D0F7F436334}" sibTransId="{ECC8EDE3-C2E8-4F57-B8BD-429827F9D292}"/>
    <dgm:cxn modelId="{374786D9-C895-4E95-BB60-1115DB084A9E}" type="presOf" srcId="{DF244043-58F4-4188-9C38-BE1E1352DE37}" destId="{81CBD3C7-ACEB-496F-8FDA-D5D20C0F7C8E}" srcOrd="0" destOrd="0" presId="urn:microsoft.com/office/officeart/2005/8/layout/vList5"/>
    <dgm:cxn modelId="{D2603A02-F037-4E12-B974-CFED720F2139}" type="presOf" srcId="{9C140198-2E17-4228-841F-128DA162643F}" destId="{81CBD3C7-ACEB-496F-8FDA-D5D20C0F7C8E}" srcOrd="0" destOrd="2" presId="urn:microsoft.com/office/officeart/2005/8/layout/vList5"/>
    <dgm:cxn modelId="{AC2E534E-029C-497F-8AF3-8930CCFD28A4}" type="presOf" srcId="{C3E1BC5D-E4F8-4848-A9D1-CB181D5835B4}" destId="{8401D7E2-6447-427C-B1AF-86A3188135F1}" srcOrd="0" destOrd="2" presId="urn:microsoft.com/office/officeart/2005/8/layout/vList5"/>
    <dgm:cxn modelId="{3B409C42-6DB4-44E3-8472-41196D416104}" type="presOf" srcId="{6212C2FC-2C04-44E2-8A75-F6E85FE4037C}" destId="{F097D1EB-14EB-486B-8D0E-41C089C9E41B}" srcOrd="0" destOrd="0" presId="urn:microsoft.com/office/officeart/2005/8/layout/vList5"/>
    <dgm:cxn modelId="{4E6C7BEE-8970-4675-AB4B-F1CB69D64BCB}" type="presOf" srcId="{A40C75DC-9D52-4535-9439-5E81DB57CC83}" destId="{47DB2E6D-E047-4BA2-916D-4D378F258B2C}" srcOrd="0" destOrd="0" presId="urn:microsoft.com/office/officeart/2005/8/layout/vList5"/>
    <dgm:cxn modelId="{CB6DAAD9-0FEE-4BA0-9B98-5475310D5918}" srcId="{7815CF0F-A9D3-4258-A966-680F40056310}" destId="{8F0B2E20-5094-4255-950B-4561671C4A8C}" srcOrd="0" destOrd="0" parTransId="{C77F6EAA-C857-45C8-977A-D6DB003FBC7A}" sibTransId="{49020161-0795-40B8-A8DE-5A73B2334E51}"/>
    <dgm:cxn modelId="{70F89866-C736-4ECF-9F33-9E1DF99F6B28}" type="presOf" srcId="{87E2F5B9-9664-439E-AB0D-B994EA0E73CB}" destId="{2CD4DEC9-1163-4F57-B6D9-B569C8B8DB83}" srcOrd="0" destOrd="0" presId="urn:microsoft.com/office/officeart/2005/8/layout/vList5"/>
    <dgm:cxn modelId="{928A9B04-F89A-41AD-83B0-3DBF3BDD3EF0}" type="presOf" srcId="{8F0B2E20-5094-4255-950B-4561671C4A8C}" destId="{8401D7E2-6447-427C-B1AF-86A3188135F1}" srcOrd="0" destOrd="0" presId="urn:microsoft.com/office/officeart/2005/8/layout/vList5"/>
    <dgm:cxn modelId="{F82C4CB2-1921-4EC3-90D1-19AFCB4450FC}" srcId="{87E2F5B9-9664-439E-AB0D-B994EA0E73CB}" destId="{9C140198-2E17-4228-841F-128DA162643F}" srcOrd="2" destOrd="0" parTransId="{EB15DBD2-6639-4C69-B655-A4FC704C88B5}" sibTransId="{2D9754A2-DB37-4358-80BA-EDAD63CB0F08}"/>
    <dgm:cxn modelId="{A5D4AB99-1601-4142-9D21-0D9609750306}" srcId="{87E2F5B9-9664-439E-AB0D-B994EA0E73CB}" destId="{6B87E3C1-265F-4A52-87BF-C84F6B417E4E}" srcOrd="3" destOrd="0" parTransId="{90623585-2C89-452B-87FB-2E15AF9DAF41}" sibTransId="{E85A10A4-7768-44EB-BCC4-92607E12628B}"/>
    <dgm:cxn modelId="{086E2A7B-9445-481F-A9FB-1B3E0B820472}" srcId="{A40C75DC-9D52-4535-9439-5E81DB57CC83}" destId="{7815CF0F-A9D3-4258-A966-680F40056310}" srcOrd="1" destOrd="0" parTransId="{4C88054D-E4F2-48EA-860D-EA4AA1F62A41}" sibTransId="{C0EA4A40-3D0A-404D-BBD6-43EDA5E5D954}"/>
    <dgm:cxn modelId="{93053E3E-BAD8-415F-B5EF-7E86CF922F72}" type="presOf" srcId="{AF9C6CCB-2890-438B-ABC1-44CE7E4A3015}" destId="{CE213B6C-1F2E-486D-B6D3-6B7093AFD308}" srcOrd="0" destOrd="1" presId="urn:microsoft.com/office/officeart/2005/8/layout/vList5"/>
    <dgm:cxn modelId="{AFB026C7-4DB3-4F6D-9911-8527C6FAFC33}" type="presOf" srcId="{90203275-4C88-4BE2-811D-14D190710E6E}" destId="{8401D7E2-6447-427C-B1AF-86A3188135F1}" srcOrd="0" destOrd="1" presId="urn:microsoft.com/office/officeart/2005/8/layout/vList5"/>
    <dgm:cxn modelId="{FB9B2C85-16E1-497B-80B8-1B18CC90867B}" srcId="{A40C75DC-9D52-4535-9439-5E81DB57CC83}" destId="{87E2F5B9-9664-439E-AB0D-B994EA0E73CB}" srcOrd="0" destOrd="0" parTransId="{CB4CEDB5-5963-457B-8751-E4699F44D29F}" sibTransId="{4D89FADF-982C-4431-ABA5-8AD75F8CEE53}"/>
    <dgm:cxn modelId="{D770C71B-4DC6-4FD1-9A4B-3076DF22019F}" srcId="{7815CF0F-A9D3-4258-A966-680F40056310}" destId="{C3E1BC5D-E4F8-4848-A9D1-CB181D5835B4}" srcOrd="2" destOrd="0" parTransId="{4727AF5F-FC07-44DA-AE5E-084B43BA03F5}" sibTransId="{1A04023C-ACF0-4C61-9FAC-4C7ABE9649DF}"/>
    <dgm:cxn modelId="{1E087C67-208F-4C06-A3AF-345D4BBB6E9A}" srcId="{7815CF0F-A9D3-4258-A966-680F40056310}" destId="{90203275-4C88-4BE2-811D-14D190710E6E}" srcOrd="1" destOrd="0" parTransId="{E668D12C-FAD9-4903-9254-9225A13ED65E}" sibTransId="{05D12EE3-5C20-4377-A783-A7389CB4942E}"/>
    <dgm:cxn modelId="{9942883F-00D9-4D6B-B087-D5C8299066AA}" srcId="{87E2F5B9-9664-439E-AB0D-B994EA0E73CB}" destId="{DF244043-58F4-4188-9C38-BE1E1352DE37}" srcOrd="0" destOrd="0" parTransId="{705FA8E0-D9E8-4FE0-B806-7FD094F320D8}" sibTransId="{752B0F1D-A7FC-4C2C-A65E-668652008BA8}"/>
    <dgm:cxn modelId="{06ADA2BC-B1D7-4BD1-8EEE-2900182B703B}" type="presOf" srcId="{67230F4B-BA27-47C3-87C6-A327D209233B}" destId="{81CBD3C7-ACEB-496F-8FDA-D5D20C0F7C8E}" srcOrd="0" destOrd="1" presId="urn:microsoft.com/office/officeart/2005/8/layout/vList5"/>
    <dgm:cxn modelId="{912A8687-7DD2-454B-877C-CB8B831825BC}" srcId="{87E2F5B9-9664-439E-AB0D-B994EA0E73CB}" destId="{67230F4B-BA27-47C3-87C6-A327D209233B}" srcOrd="1" destOrd="0" parTransId="{50A89720-2B8C-4924-A722-2DD0CC1BB1C7}" sibTransId="{2191BCE8-EE9C-4F22-9D69-BF6047D8E9A3}"/>
    <dgm:cxn modelId="{5CEF0AE1-A61F-42C7-840F-6C3A1B381BD1}" srcId="{A40C75DC-9D52-4535-9439-5E81DB57CC83}" destId="{6212C2FC-2C04-44E2-8A75-F6E85FE4037C}" srcOrd="2" destOrd="0" parTransId="{A954AE06-5C32-4BD4-8785-265B66139380}" sibTransId="{261AA34B-2760-4B6C-AF9B-DCCA9D5DAFDE}"/>
    <dgm:cxn modelId="{E29CA9E4-513E-48D7-B379-6CC5908E5496}" type="presOf" srcId="{B9C54B9C-B437-4F0F-839C-068FB8E093B1}" destId="{CE213B6C-1F2E-486D-B6D3-6B7093AFD308}" srcOrd="0" destOrd="2" presId="urn:microsoft.com/office/officeart/2005/8/layout/vList5"/>
    <dgm:cxn modelId="{CD27DC1E-56BB-4E97-A212-774581148AE6}" type="presOf" srcId="{6B87E3C1-265F-4A52-87BF-C84F6B417E4E}" destId="{81CBD3C7-ACEB-496F-8FDA-D5D20C0F7C8E}" srcOrd="0" destOrd="3" presId="urn:microsoft.com/office/officeart/2005/8/layout/vList5"/>
    <dgm:cxn modelId="{5E1A6724-1CBD-4096-89A7-D2774B97EA6F}" type="presOf" srcId="{7815CF0F-A9D3-4258-A966-680F40056310}" destId="{1FF1BDB0-CE2B-4C9A-AE3E-C062F854FEE0}" srcOrd="0" destOrd="0" presId="urn:microsoft.com/office/officeart/2005/8/layout/vList5"/>
    <dgm:cxn modelId="{76EFDB3A-4EBF-43EC-B2BB-FCA2410CA2B3}" type="presParOf" srcId="{47DB2E6D-E047-4BA2-916D-4D378F258B2C}" destId="{92408853-20BC-4E58-9B37-817B15480997}" srcOrd="0" destOrd="0" presId="urn:microsoft.com/office/officeart/2005/8/layout/vList5"/>
    <dgm:cxn modelId="{3685F34F-7BBE-43FF-9CA4-D3B825CE7F35}" type="presParOf" srcId="{92408853-20BC-4E58-9B37-817B15480997}" destId="{2CD4DEC9-1163-4F57-B6D9-B569C8B8DB83}" srcOrd="0" destOrd="0" presId="urn:microsoft.com/office/officeart/2005/8/layout/vList5"/>
    <dgm:cxn modelId="{82374F1E-1349-4041-860A-F6D012577BAA}" type="presParOf" srcId="{92408853-20BC-4E58-9B37-817B15480997}" destId="{81CBD3C7-ACEB-496F-8FDA-D5D20C0F7C8E}" srcOrd="1" destOrd="0" presId="urn:microsoft.com/office/officeart/2005/8/layout/vList5"/>
    <dgm:cxn modelId="{D7F577B6-DFAF-4644-AF94-0E13691DB14C}" type="presParOf" srcId="{47DB2E6D-E047-4BA2-916D-4D378F258B2C}" destId="{FB53D768-EF42-4819-BA19-D33F68062829}" srcOrd="1" destOrd="0" presId="urn:microsoft.com/office/officeart/2005/8/layout/vList5"/>
    <dgm:cxn modelId="{FB4D5138-DA8F-4DC2-B203-03FE293F9CFB}" type="presParOf" srcId="{47DB2E6D-E047-4BA2-916D-4D378F258B2C}" destId="{FE1D6892-6349-48B7-86DA-A97664BB80E4}" srcOrd="2" destOrd="0" presId="urn:microsoft.com/office/officeart/2005/8/layout/vList5"/>
    <dgm:cxn modelId="{FD25FFA0-CFA5-48AD-AED7-7DBE62A434F3}" type="presParOf" srcId="{FE1D6892-6349-48B7-86DA-A97664BB80E4}" destId="{1FF1BDB0-CE2B-4C9A-AE3E-C062F854FEE0}" srcOrd="0" destOrd="0" presId="urn:microsoft.com/office/officeart/2005/8/layout/vList5"/>
    <dgm:cxn modelId="{60C318A4-1B31-4210-B311-EA28C3C4EE70}" type="presParOf" srcId="{FE1D6892-6349-48B7-86DA-A97664BB80E4}" destId="{8401D7E2-6447-427C-B1AF-86A3188135F1}" srcOrd="1" destOrd="0" presId="urn:microsoft.com/office/officeart/2005/8/layout/vList5"/>
    <dgm:cxn modelId="{224EEB31-8257-427B-AA4A-09F4384993D1}" type="presParOf" srcId="{47DB2E6D-E047-4BA2-916D-4D378F258B2C}" destId="{5A4E1234-A123-4050-A047-A3504847D6CA}" srcOrd="3" destOrd="0" presId="urn:microsoft.com/office/officeart/2005/8/layout/vList5"/>
    <dgm:cxn modelId="{B904A9BA-3C84-477A-9CB6-0E4E888675AA}" type="presParOf" srcId="{47DB2E6D-E047-4BA2-916D-4D378F258B2C}" destId="{6689BB31-E907-442B-AC0F-B1EFC8E12071}" srcOrd="4" destOrd="0" presId="urn:microsoft.com/office/officeart/2005/8/layout/vList5"/>
    <dgm:cxn modelId="{1C5813BF-8961-49FD-B6C5-DAC1EF6455E2}" type="presParOf" srcId="{6689BB31-E907-442B-AC0F-B1EFC8E12071}" destId="{F097D1EB-14EB-486B-8D0E-41C089C9E41B}" srcOrd="0" destOrd="0" presId="urn:microsoft.com/office/officeart/2005/8/layout/vList5"/>
    <dgm:cxn modelId="{F310E0FE-3474-45DB-B517-A641BFF3A723}" type="presParOf" srcId="{6689BB31-E907-442B-AC0F-B1EFC8E12071}" destId="{CE213B6C-1F2E-486D-B6D3-6B7093AFD30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A5ED6B-A317-4EC6-8565-29A175924ED9}">
      <dsp:nvSpPr>
        <dsp:cNvPr id="0" name=""/>
        <dsp:cNvSpPr/>
      </dsp:nvSpPr>
      <dsp:spPr>
        <a:xfrm rot="5400000">
          <a:off x="829367" y="1033746"/>
          <a:ext cx="827918" cy="110672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083339-A369-47A6-819E-8F66223E6A46}">
      <dsp:nvSpPr>
        <dsp:cNvPr id="0" name=""/>
        <dsp:cNvSpPr/>
      </dsp:nvSpPr>
      <dsp:spPr>
        <a:xfrm>
          <a:off x="116026" y="0"/>
          <a:ext cx="2063038" cy="1181819"/>
        </a:xfrm>
        <a:prstGeom prst="roundRect">
          <a:avLst>
            <a:gd name="adj" fmla="val 16670"/>
          </a:avLst>
        </a:prstGeom>
        <a:solidFill>
          <a:schemeClr val="accent1">
            <a:lumMod val="50000"/>
          </a:schemeClr>
        </a:solidFill>
        <a:ln w="1079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Focus on the need of the partner countries outside EU such as </a:t>
          </a:r>
          <a:r>
            <a:rPr lang="en-US" sz="1600" b="1" kern="1200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Thailand</a:t>
          </a:r>
          <a:r>
            <a:rPr lang="en-U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th-TH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3728" y="57702"/>
        <a:ext cx="1947634" cy="1066415"/>
      </dsp:txXfrm>
    </dsp:sp>
    <dsp:sp modelId="{DDBD80C1-4D3E-4909-85B8-8BFC8857D486}">
      <dsp:nvSpPr>
        <dsp:cNvPr id="0" name=""/>
        <dsp:cNvSpPr/>
      </dsp:nvSpPr>
      <dsp:spPr>
        <a:xfrm>
          <a:off x="2179065" y="35649"/>
          <a:ext cx="1500457" cy="1167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132EBE-EE73-4B1E-9625-43918E6898EC}">
      <dsp:nvSpPr>
        <dsp:cNvPr id="0" name=""/>
        <dsp:cNvSpPr/>
      </dsp:nvSpPr>
      <dsp:spPr>
        <a:xfrm rot="5400000">
          <a:off x="2513567" y="2417241"/>
          <a:ext cx="853409" cy="111977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4E0765-E047-4FFE-970E-D1B2026EAD41}">
      <dsp:nvSpPr>
        <dsp:cNvPr id="0" name=""/>
        <dsp:cNvSpPr/>
      </dsp:nvSpPr>
      <dsp:spPr>
        <a:xfrm>
          <a:off x="1826505" y="1415590"/>
          <a:ext cx="2063038" cy="113224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Targeting the priorities of the partner countries outside EU  </a:t>
          </a:r>
          <a:endParaRPr lang="th-TH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81787" y="1470872"/>
        <a:ext cx="1952474" cy="1021680"/>
      </dsp:txXfrm>
    </dsp:sp>
    <dsp:sp modelId="{207332BA-ECBD-4835-950A-01D13A2D7E05}">
      <dsp:nvSpPr>
        <dsp:cNvPr id="0" name=""/>
        <dsp:cNvSpPr/>
      </dsp:nvSpPr>
      <dsp:spPr>
        <a:xfrm>
          <a:off x="3824641" y="1349576"/>
          <a:ext cx="1819860" cy="1319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en-US" sz="1600" b="1" kern="1200" dirty="0"/>
            <a:t>    </a:t>
          </a:r>
          <a:r>
            <a:rPr lang="en-US" sz="1500" b="1" kern="1200" dirty="0"/>
            <a:t>Matching them with the EU priorities for the partner countries</a:t>
          </a:r>
          <a:endParaRPr lang="th-TH" sz="1500" b="1" kern="1200" dirty="0"/>
        </a:p>
      </dsp:txBody>
      <dsp:txXfrm>
        <a:off x="3824641" y="1349576"/>
        <a:ext cx="1819860" cy="1319396"/>
      </dsp:txXfrm>
    </dsp:sp>
    <dsp:sp modelId="{7EFAF09D-B040-4BE1-AF74-8DB4E3B6174D}">
      <dsp:nvSpPr>
        <dsp:cNvPr id="0" name=""/>
        <dsp:cNvSpPr/>
      </dsp:nvSpPr>
      <dsp:spPr>
        <a:xfrm>
          <a:off x="3536983" y="2695787"/>
          <a:ext cx="2063038" cy="1091146"/>
        </a:xfrm>
        <a:prstGeom prst="roundRect">
          <a:avLst>
            <a:gd name="adj" fmla="val 16670"/>
          </a:avLst>
        </a:prstGeom>
        <a:solidFill>
          <a:schemeClr val="accent6">
            <a:lumMod val="5000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Maximizing benefit to the partner countries outside EU </a:t>
          </a:r>
          <a:endParaRPr lang="th-TH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90258" y="2749062"/>
        <a:ext cx="1956488" cy="9845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9CF6D230-2AB8-ECC7-57E3-BB0B06B126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EF6FBC7-1315-2D19-AAF9-BFFB0E86FF3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8BE4165-96D0-4AAF-A66B-2C0AEEFA39F6}" type="datetimeFigureOut">
              <a:rPr lang="th-TH"/>
              <a:pPr>
                <a:defRPr/>
              </a:pPr>
              <a:t>26/08/65</a:t>
            </a:fld>
            <a:endParaRPr lang="th-TH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4B0B9420-D4CA-C8E8-FAC0-47C0C7B6E44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A4D6A438-B736-C94C-997A-61DF064953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h-TH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22F0071-FBC2-C300-DE1A-E92E2FEA2E5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1B94F57-7041-A774-6091-9D0D8E13EC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11B53D23-0E2F-431C-8BC8-55E7CE65B172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8001114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A7EB557-2348-44F9-CEF6-320585F9DB57}"/>
              </a:ext>
            </a:extLst>
          </p:cNvPr>
          <p:cNvSpPr/>
          <p:nvPr/>
        </p:nvSpPr>
        <p:spPr>
          <a:xfrm>
            <a:off x="0" y="762000"/>
            <a:ext cx="9142413" cy="533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CBB4DE3-B4AA-A8A4-2225-23A87D4F46FF}"/>
              </a:ext>
            </a:extLst>
          </p:cNvPr>
          <p:cNvSpPr/>
          <p:nvPr/>
        </p:nvSpPr>
        <p:spPr>
          <a:xfrm>
            <a:off x="9271000" y="762000"/>
            <a:ext cx="2924175" cy="5334000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/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xmlns="" id="{AAE228EC-F569-9CA6-4CC0-9BEE6E596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5BC47-220A-4D73-BA66-1D789DDE4315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xmlns="" id="{EAE0187D-AB4F-E313-5918-2FDA11F1A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256318C7-9F77-372B-E773-D39D1D58B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C9F7E3-4CD4-47A4-B7E3-408B6AFDA9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7785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06D8D2C-903B-5738-EF5F-39CAAF62A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9A7CB-B72A-4F87-80C2-2069EDC451B5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01D311-8EFF-BA47-BF01-28FA7B35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59BE610-179B-2021-02ED-AEE877F4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805E6-8A2B-46C0-B9DE-FBD63BCCAA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379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08B848-B8B4-7EE5-61B8-121820214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24884-3EAF-44D4-A68E-E8DD0D1D8D95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5E00437-BDB2-E2E3-10C2-62D3A10C8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0388BD0-D307-3134-47BF-2848CAB16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D02D8-051E-43A7-8C79-95DA001F84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6232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F0B727F-0ABE-6C40-B5FC-A3E3674B1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20D71-6A4E-48C3-BD34-385F9FFFF51D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FD45853-6AFA-E4C9-59D3-872D9138E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25BA326-6289-840C-6028-AB70A2D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40429-2471-4430-B8B3-FB2C70CBA4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5297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/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2EAD9A3-E9B5-8033-4AE8-266E87BF5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47EFB-547A-4230-B8D2-5C4B688EFBF6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12601F1-1550-1923-CF27-6CF99CF0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EE1D9A0-7D0A-8B88-5C4B-13DC796E4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8FD78-8B36-420F-AD43-4C03346EEF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0565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32EC332B-F5DC-BF09-BC6D-2B30DB7FB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4AC7A-F539-499B-B419-4CE435A9164A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DCD4D2BF-BEFB-5F68-87C5-97AFC39FF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CF4190DC-88EB-4B3B-868B-CF9193C3D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F15F1-5A23-4429-BCB2-97823B9C15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1214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F55CA69B-DF8A-B579-7C8E-CA7E065C6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DFCE9-E3BE-444C-ACF0-A17E27100DD0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xmlns="" id="{BEDD1878-8778-7D6F-0B38-50A686533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E0FDF957-C78B-4356-EB6D-C7CAB54D9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5F689-E51A-4A85-8CB3-A9E80CCD97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3382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8650762B-223D-062A-DB21-FC4F36A33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40B67-4319-4783-85C3-4CA46F8889B9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65C6A921-2C87-77AC-6534-BB231919C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E8A39DE8-2A25-11D4-CBBF-DA0C826C4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8B331-4ED5-477D-BAEC-166045466E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3808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xmlns="" id="{322D0852-E94C-6B49-8D8B-A5B7A7476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6830A-3518-4D69-82EA-0CA43FA65998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xmlns="" id="{A13CBD24-1C59-5A37-9663-8904872B9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xmlns="" id="{3932A051-D0BD-79D8-88FC-75BCDBA46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17EB7D-AFFB-47D8-9C19-A2CB6529C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7996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/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8A7312C0-8887-7A7F-D178-3A82326A5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0BCF9-7321-45FF-A9BE-D47C26E63074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F18044B-B4D5-71D5-7357-133F279F7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6EDE6BD5-CD61-BE44-8E26-D2F89166A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772C5-EE14-4937-B0EE-EA3D3EBC33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717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xmlns="" id="{710D8F24-0ABD-E912-84E0-357499300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192C5-8939-4560-8E42-59C70034B256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xmlns="" id="{1951AE2B-3967-9801-D0BD-41D53A223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98850" y="6356350"/>
            <a:ext cx="59118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xmlns="" id="{DE1483CC-B69B-8B8B-3A98-F4CD482D1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9AD6E8-E435-474C-A049-4406FACB9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1198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36A4741-8CDD-B9CB-AD17-7A0955D3770B}"/>
              </a:ext>
            </a:extLst>
          </p:cNvPr>
          <p:cNvSpPr/>
          <p:nvPr/>
        </p:nvSpPr>
        <p:spPr>
          <a:xfrm>
            <a:off x="0" y="758825"/>
            <a:ext cx="3443288" cy="5330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07BA6E2-F6E5-4338-1BEF-243BC86E3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1123950"/>
            <a:ext cx="2947987" cy="4600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41A18797-D356-6772-149E-358B541D6CC3}"/>
              </a:ext>
            </a:extLst>
          </p:cNvPr>
          <p:cNvSpPr/>
          <p:nvPr/>
        </p:nvSpPr>
        <p:spPr>
          <a:xfrm>
            <a:off x="11815763" y="758825"/>
            <a:ext cx="384175" cy="5330825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xmlns="" id="{9B00854D-95CC-683E-3491-B7FA77EC28A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868738" y="863600"/>
            <a:ext cx="7315200" cy="512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F04A969-F101-867D-556D-E0CF25AC66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81AFD7-0222-43A2-8589-60754F4DEDC1}" type="datetimeFigureOut">
              <a:rPr lang="en-US"/>
              <a:pPr>
                <a:defRPr/>
              </a:pPr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ECB31FB-7008-2E74-D90B-BBC4699A2C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C8E9629-FB30-CC48-B1BB-8D15273BCE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solidFill>
                  <a:schemeClr val="accent1"/>
                </a:solidFill>
                <a:latin typeface="Corbel" panose="020B0503020204020204" pitchFamily="34" charset="0"/>
              </a:defRPr>
            </a:lvl1pPr>
          </a:lstStyle>
          <a:p>
            <a:pPr>
              <a:defRPr/>
            </a:pPr>
            <a:fld id="{6D397978-CFF9-49B3-BEA8-33E21214C6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1" r:id="rId1"/>
    <p:sldLayoutId id="2147484093" r:id="rId2"/>
    <p:sldLayoutId id="2147484094" r:id="rId3"/>
    <p:sldLayoutId id="2147484095" r:id="rId4"/>
    <p:sldLayoutId id="2147484096" r:id="rId5"/>
    <p:sldLayoutId id="2147484097" r:id="rId6"/>
    <p:sldLayoutId id="2147484102" r:id="rId7"/>
    <p:sldLayoutId id="2147484098" r:id="rId8"/>
    <p:sldLayoutId id="2147484103" r:id="rId9"/>
    <p:sldLayoutId id="2147484099" r:id="rId10"/>
    <p:sldLayoutId id="2147484100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spc="-60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orbe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orbe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orbe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orbe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orbe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orbe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orbe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FFFFFF"/>
          </a:solidFill>
          <a:latin typeface="Corbel" pitchFamily="34" charset="0"/>
        </a:defRPr>
      </a:lvl9pPr>
    </p:titleStyle>
    <p:bodyStyle>
      <a:lvl1pPr marL="182563" indent="-182563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685800" indent="-182563" algn="l" rtl="0" eaLnBrk="0" fontAlgn="base" hangingPunct="0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kern="1200">
          <a:solidFill>
            <a:srgbClr val="595959"/>
          </a:solidFill>
          <a:latin typeface="+mn-lt"/>
          <a:ea typeface="+mn-ea"/>
          <a:cs typeface="+mn-cs"/>
        </a:defRPr>
      </a:lvl2pPr>
      <a:lvl3pPr marL="1143000" indent="-182563" algn="l" rtl="0" eaLnBrk="0" fontAlgn="base" hangingPunct="0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600" kern="1200">
          <a:solidFill>
            <a:srgbClr val="595959"/>
          </a:solidFill>
          <a:latin typeface="+mn-lt"/>
          <a:ea typeface="+mn-ea"/>
          <a:cs typeface="+mn-cs"/>
        </a:defRPr>
      </a:lvl3pPr>
      <a:lvl4pPr marL="1600200" indent="-182563" algn="l" rtl="0" eaLnBrk="0" fontAlgn="base" hangingPunct="0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400" kern="1200">
          <a:solidFill>
            <a:srgbClr val="595959"/>
          </a:solidFill>
          <a:latin typeface="+mn-lt"/>
          <a:ea typeface="+mn-ea"/>
          <a:cs typeface="+mn-cs"/>
        </a:defRPr>
      </a:lvl4pPr>
      <a:lvl5pPr marL="2057400" indent="-182563" algn="l" rtl="0" eaLnBrk="0" fontAlgn="base" hangingPunct="0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anose="05020102010507070707" pitchFamily="18" charset="2"/>
        <a:buChar char=""/>
        <a:defRPr sz="1400" kern="1200">
          <a:solidFill>
            <a:srgbClr val="5959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unitusorienta.unitus.it/en/ph-d-courses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8.jpe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C3D0FA-096C-E39C-FD23-D20C00C1FB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175" y="1130300"/>
            <a:ext cx="9005888" cy="42862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Programme Opportunities: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Erasmus +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7654A84-D7A5-3467-0673-DFEF24E01C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32125" y="4419600"/>
            <a:ext cx="5576888" cy="9144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PSU Stepping Forward</a:t>
            </a:r>
            <a:endParaRPr lang="th-TH" sz="4400" dirty="0">
              <a:solidFill>
                <a:srgbClr val="0031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8" name="Picture 5" descr="Logo-PSU-EH-01 (1).png">
            <a:extLst>
              <a:ext uri="{FF2B5EF4-FFF2-40B4-BE49-F238E27FC236}">
                <a16:creationId xmlns:a16="http://schemas.microsoft.com/office/drawing/2014/main" xmlns="" id="{633EC69F-A367-0AD8-FE82-F5BFD89FF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747250" y="0"/>
            <a:ext cx="16557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9A68BE5-C423-8BE2-7072-085381B47840}"/>
              </a:ext>
            </a:extLst>
          </p:cNvPr>
          <p:cNvSpPr txBox="1"/>
          <p:nvPr/>
        </p:nvSpPr>
        <p:spPr>
          <a:xfrm>
            <a:off x="9739313" y="4486275"/>
            <a:ext cx="1890712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Chutima Tantikitti</a:t>
            </a:r>
            <a:endParaRPr lang="th-TH" sz="18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352AB4A-F593-03DB-5B05-9D97BE8A0A2B}"/>
              </a:ext>
            </a:extLst>
          </p:cNvPr>
          <p:cNvSpPr txBox="1"/>
          <p:nvPr/>
        </p:nvSpPr>
        <p:spPr>
          <a:xfrm>
            <a:off x="9777413" y="4873625"/>
            <a:ext cx="165576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Hat Yai Campus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47862E05-6E15-6A92-B2A2-A4A3ABD75BF3}"/>
              </a:ext>
            </a:extLst>
          </p:cNvPr>
          <p:cNvCxnSpPr>
            <a:cxnSpLocks/>
          </p:cNvCxnSpPr>
          <p:nvPr/>
        </p:nvCxnSpPr>
        <p:spPr>
          <a:xfrm>
            <a:off x="9713913" y="4854575"/>
            <a:ext cx="213836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68264C4-E280-BDB2-3071-D318A85A7722}"/>
              </a:ext>
            </a:extLst>
          </p:cNvPr>
          <p:cNvSpPr txBox="1"/>
          <p:nvPr/>
        </p:nvSpPr>
        <p:spPr>
          <a:xfrm>
            <a:off x="9771063" y="5595938"/>
            <a:ext cx="1370012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August 26, 2022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B6E8E8F-4B5D-C88D-7399-AF2F36DB9A00}"/>
              </a:ext>
            </a:extLst>
          </p:cNvPr>
          <p:cNvSpPr/>
          <p:nvPr/>
        </p:nvSpPr>
        <p:spPr>
          <a:xfrm>
            <a:off x="3444875" y="768350"/>
            <a:ext cx="5975350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pic>
        <p:nvPicPr>
          <p:cNvPr id="15363" name="Picture 5" descr="Logo-PSU-EH-01 (1).png">
            <a:extLst>
              <a:ext uri="{FF2B5EF4-FFF2-40B4-BE49-F238E27FC236}">
                <a16:creationId xmlns:a16="http://schemas.microsoft.com/office/drawing/2014/main" xmlns="" id="{2E21547D-0C0D-ACCE-8CFA-9A1F14235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883775" y="60325"/>
            <a:ext cx="18049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xmlns="" id="{4F375506-6B19-C9CD-F329-D218B7BB4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1227138"/>
            <a:ext cx="2947987" cy="4560887"/>
          </a:xfrm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 1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rgbClr val="1D6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nternational </a:t>
            </a:r>
            <a:r>
              <a:rPr lang="en-US" sz="3100" b="1" dirty="0">
                <a:solidFill>
                  <a:srgbClr val="1D6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redit </a:t>
            </a:r>
            <a:r>
              <a:rPr lang="en-US" sz="3100" b="1" dirty="0">
                <a:solidFill>
                  <a:srgbClr val="1D6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obility </a:t>
            </a:r>
            <a:b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3100" b="1" dirty="0">
                <a:solidFill>
                  <a:srgbClr val="1D6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ICM</a:t>
            </a: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h-T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213C511C-2F65-A97D-A550-93EB41757070}"/>
              </a:ext>
            </a:extLst>
          </p:cNvPr>
          <p:cNvCxnSpPr>
            <a:cxnSpLocks/>
          </p:cNvCxnSpPr>
          <p:nvPr/>
        </p:nvCxnSpPr>
        <p:spPr>
          <a:xfrm>
            <a:off x="317500" y="2441575"/>
            <a:ext cx="2947988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2241A0E-C377-EC2D-C83A-67342063CC03}"/>
              </a:ext>
            </a:extLst>
          </p:cNvPr>
          <p:cNvSpPr/>
          <p:nvPr/>
        </p:nvSpPr>
        <p:spPr>
          <a:xfrm>
            <a:off x="238125" y="1079500"/>
            <a:ext cx="21447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Erasmus +</a:t>
            </a:r>
            <a:endParaRPr lang="th-TH" sz="3600" dirty="0">
              <a:solidFill>
                <a:srgbClr val="003192"/>
              </a:solidFill>
              <a:latin typeface="+mn-lt"/>
              <a:cs typeface="+mn-cs"/>
            </a:endParaRPr>
          </a:p>
        </p:txBody>
      </p:sp>
      <p:grpSp>
        <p:nvGrpSpPr>
          <p:cNvPr id="15367" name="Group 16">
            <a:extLst>
              <a:ext uri="{FF2B5EF4-FFF2-40B4-BE49-F238E27FC236}">
                <a16:creationId xmlns:a16="http://schemas.microsoft.com/office/drawing/2014/main" xmlns="" id="{CE899667-9D86-89D8-BDAA-D2BC10A5715A}"/>
              </a:ext>
            </a:extLst>
          </p:cNvPr>
          <p:cNvGrpSpPr>
            <a:grpSpLocks/>
          </p:cNvGrpSpPr>
          <p:nvPr/>
        </p:nvGrpSpPr>
        <p:grpSpPr bwMode="auto">
          <a:xfrm>
            <a:off x="2967038" y="5310188"/>
            <a:ext cx="5370512" cy="1366837"/>
            <a:chOff x="2175345" y="4775087"/>
            <a:chExt cx="6203124" cy="1792068"/>
          </a:xfrm>
        </p:grpSpPr>
        <p:grpSp>
          <p:nvGrpSpPr>
            <p:cNvPr id="15371" name="Group 17">
              <a:extLst>
                <a:ext uri="{FF2B5EF4-FFF2-40B4-BE49-F238E27FC236}">
                  <a16:creationId xmlns:a16="http://schemas.microsoft.com/office/drawing/2014/main" xmlns="" id="{F1E8C5DC-7790-715B-5F5C-ADF5797B3F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75345" y="4775087"/>
              <a:ext cx="6203124" cy="1737445"/>
              <a:chOff x="1776446" y="4775087"/>
              <a:chExt cx="6159375" cy="1737445"/>
            </a:xfrm>
          </p:grpSpPr>
          <p:sp>
            <p:nvSpPr>
              <p:cNvPr id="27" name="Freeform 19">
                <a:extLst>
                  <a:ext uri="{FF2B5EF4-FFF2-40B4-BE49-F238E27FC236}">
                    <a16:creationId xmlns:a16="http://schemas.microsoft.com/office/drawing/2014/main" xmlns="" id="{2D82A4CD-A927-0ACF-C796-22D545886344}"/>
                  </a:ext>
                </a:extLst>
              </p:cNvPr>
              <p:cNvSpPr/>
              <p:nvPr/>
            </p:nvSpPr>
            <p:spPr>
              <a:xfrm>
                <a:off x="1776446" y="4941597"/>
                <a:ext cx="974066" cy="905400"/>
              </a:xfrm>
              <a:custGeom>
                <a:avLst/>
                <a:gdLst>
                  <a:gd name="connsiteX0" fmla="*/ 0 w 760303"/>
                  <a:gd name="connsiteY0" fmla="*/ 380152 h 760303"/>
                  <a:gd name="connsiteX1" fmla="*/ 111344 w 760303"/>
                  <a:gd name="connsiteY1" fmla="*/ 111344 h 760303"/>
                  <a:gd name="connsiteX2" fmla="*/ 380152 w 760303"/>
                  <a:gd name="connsiteY2" fmla="*/ 0 h 760303"/>
                  <a:gd name="connsiteX3" fmla="*/ 648960 w 760303"/>
                  <a:gd name="connsiteY3" fmla="*/ 111344 h 760303"/>
                  <a:gd name="connsiteX4" fmla="*/ 760304 w 760303"/>
                  <a:gd name="connsiteY4" fmla="*/ 380152 h 760303"/>
                  <a:gd name="connsiteX5" fmla="*/ 648960 w 760303"/>
                  <a:gd name="connsiteY5" fmla="*/ 648960 h 760303"/>
                  <a:gd name="connsiteX6" fmla="*/ 380152 w 760303"/>
                  <a:gd name="connsiteY6" fmla="*/ 760304 h 760303"/>
                  <a:gd name="connsiteX7" fmla="*/ 111344 w 760303"/>
                  <a:gd name="connsiteY7" fmla="*/ 648960 h 760303"/>
                  <a:gd name="connsiteX8" fmla="*/ 0 w 760303"/>
                  <a:gd name="connsiteY8" fmla="*/ 380152 h 760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0303" h="760303">
                    <a:moveTo>
                      <a:pt x="0" y="380152"/>
                    </a:moveTo>
                    <a:cubicBezTo>
                      <a:pt x="0" y="279329"/>
                      <a:pt x="40052" y="182636"/>
                      <a:pt x="111344" y="111344"/>
                    </a:cubicBezTo>
                    <a:cubicBezTo>
                      <a:pt x="182636" y="40052"/>
                      <a:pt x="279330" y="0"/>
                      <a:pt x="380152" y="0"/>
                    </a:cubicBezTo>
                    <a:cubicBezTo>
                      <a:pt x="480975" y="0"/>
                      <a:pt x="577668" y="40052"/>
                      <a:pt x="648960" y="111344"/>
                    </a:cubicBezTo>
                    <a:cubicBezTo>
                      <a:pt x="720252" y="182636"/>
                      <a:pt x="760304" y="279330"/>
                      <a:pt x="760304" y="380152"/>
                    </a:cubicBezTo>
                    <a:cubicBezTo>
                      <a:pt x="760304" y="480975"/>
                      <a:pt x="720252" y="577668"/>
                      <a:pt x="648960" y="648960"/>
                    </a:cubicBezTo>
                    <a:cubicBezTo>
                      <a:pt x="577668" y="720252"/>
                      <a:pt x="480974" y="760304"/>
                      <a:pt x="380152" y="760304"/>
                    </a:cubicBezTo>
                    <a:cubicBezTo>
                      <a:pt x="279329" y="760304"/>
                      <a:pt x="182636" y="720252"/>
                      <a:pt x="111344" y="648960"/>
                    </a:cubicBezTo>
                    <a:cubicBezTo>
                      <a:pt x="40052" y="577668"/>
                      <a:pt x="0" y="480974"/>
                      <a:pt x="0" y="380152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29124" tIns="129124" rIns="129124" bIns="129124" spcCol="1270" anchor="ctr"/>
              <a:lstStyle/>
              <a:p>
                <a:pPr algn="ctr" defTabSz="62230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Home</a:t>
                </a:r>
                <a:endParaRPr lang="th-TH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" name="Freeform 20">
                <a:extLst>
                  <a:ext uri="{FF2B5EF4-FFF2-40B4-BE49-F238E27FC236}">
                    <a16:creationId xmlns:a16="http://schemas.microsoft.com/office/drawing/2014/main" xmlns="" id="{EFD164C9-50B6-BF1C-3F09-8E1230B1281D}"/>
                  </a:ext>
                </a:extLst>
              </p:cNvPr>
              <p:cNvSpPr/>
              <p:nvPr/>
            </p:nvSpPr>
            <p:spPr>
              <a:xfrm>
                <a:off x="2663119" y="5720034"/>
                <a:ext cx="440606" cy="441253"/>
              </a:xfrm>
              <a:custGeom>
                <a:avLst/>
                <a:gdLst>
                  <a:gd name="connsiteX0" fmla="*/ 58451 w 440975"/>
                  <a:gd name="connsiteY0" fmla="*/ 168629 h 440975"/>
                  <a:gd name="connsiteX1" fmla="*/ 168629 w 440975"/>
                  <a:gd name="connsiteY1" fmla="*/ 168629 h 440975"/>
                  <a:gd name="connsiteX2" fmla="*/ 168629 w 440975"/>
                  <a:gd name="connsiteY2" fmla="*/ 58451 h 440975"/>
                  <a:gd name="connsiteX3" fmla="*/ 272346 w 440975"/>
                  <a:gd name="connsiteY3" fmla="*/ 58451 h 440975"/>
                  <a:gd name="connsiteX4" fmla="*/ 272346 w 440975"/>
                  <a:gd name="connsiteY4" fmla="*/ 168629 h 440975"/>
                  <a:gd name="connsiteX5" fmla="*/ 382524 w 440975"/>
                  <a:gd name="connsiteY5" fmla="*/ 168629 h 440975"/>
                  <a:gd name="connsiteX6" fmla="*/ 382524 w 440975"/>
                  <a:gd name="connsiteY6" fmla="*/ 272346 h 440975"/>
                  <a:gd name="connsiteX7" fmla="*/ 272346 w 440975"/>
                  <a:gd name="connsiteY7" fmla="*/ 272346 h 440975"/>
                  <a:gd name="connsiteX8" fmla="*/ 272346 w 440975"/>
                  <a:gd name="connsiteY8" fmla="*/ 382524 h 440975"/>
                  <a:gd name="connsiteX9" fmla="*/ 168629 w 440975"/>
                  <a:gd name="connsiteY9" fmla="*/ 382524 h 440975"/>
                  <a:gd name="connsiteX10" fmla="*/ 168629 w 440975"/>
                  <a:gd name="connsiteY10" fmla="*/ 272346 h 440975"/>
                  <a:gd name="connsiteX11" fmla="*/ 58451 w 440975"/>
                  <a:gd name="connsiteY11" fmla="*/ 272346 h 440975"/>
                  <a:gd name="connsiteX12" fmla="*/ 58451 w 440975"/>
                  <a:gd name="connsiteY12" fmla="*/ 168629 h 44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0975" h="440975">
                    <a:moveTo>
                      <a:pt x="58451" y="168629"/>
                    </a:moveTo>
                    <a:lnTo>
                      <a:pt x="168629" y="168629"/>
                    </a:lnTo>
                    <a:lnTo>
                      <a:pt x="168629" y="58451"/>
                    </a:lnTo>
                    <a:lnTo>
                      <a:pt x="272346" y="58451"/>
                    </a:lnTo>
                    <a:lnTo>
                      <a:pt x="272346" y="168629"/>
                    </a:lnTo>
                    <a:lnTo>
                      <a:pt x="382524" y="168629"/>
                    </a:lnTo>
                    <a:lnTo>
                      <a:pt x="382524" y="272346"/>
                    </a:lnTo>
                    <a:lnTo>
                      <a:pt x="272346" y="272346"/>
                    </a:lnTo>
                    <a:lnTo>
                      <a:pt x="272346" y="382524"/>
                    </a:lnTo>
                    <a:lnTo>
                      <a:pt x="168629" y="382524"/>
                    </a:lnTo>
                    <a:lnTo>
                      <a:pt x="168629" y="272346"/>
                    </a:lnTo>
                    <a:lnTo>
                      <a:pt x="58451" y="272346"/>
                    </a:lnTo>
                    <a:lnTo>
                      <a:pt x="58451" y="16862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58451" tIns="168629" rIns="58451" bIns="168629" spcCol="1270" anchor="ctr"/>
              <a:lstStyle/>
              <a:p>
                <a:pPr algn="ctr" defTabSz="26670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600"/>
              </a:p>
            </p:txBody>
          </p:sp>
          <p:sp>
            <p:nvSpPr>
              <p:cNvPr id="29" name="Freeform 23">
                <a:extLst>
                  <a:ext uri="{FF2B5EF4-FFF2-40B4-BE49-F238E27FC236}">
                    <a16:creationId xmlns:a16="http://schemas.microsoft.com/office/drawing/2014/main" xmlns="" id="{7AD22829-297F-7C2F-A20B-9E2B7E00B082}"/>
                  </a:ext>
                </a:extLst>
              </p:cNvPr>
              <p:cNvSpPr/>
              <p:nvPr/>
            </p:nvSpPr>
            <p:spPr>
              <a:xfrm>
                <a:off x="6158833" y="4775087"/>
                <a:ext cx="1776988" cy="1737952"/>
              </a:xfrm>
              <a:custGeom>
                <a:avLst/>
                <a:gdLst>
                  <a:gd name="connsiteX0" fmla="*/ 0 w 1786530"/>
                  <a:gd name="connsiteY0" fmla="*/ 959297 h 1918594"/>
                  <a:gd name="connsiteX1" fmla="*/ 239534 w 1786530"/>
                  <a:gd name="connsiteY1" fmla="*/ 305565 h 1918594"/>
                  <a:gd name="connsiteX2" fmla="*/ 893267 w 1786530"/>
                  <a:gd name="connsiteY2" fmla="*/ 1 h 1918594"/>
                  <a:gd name="connsiteX3" fmla="*/ 1546999 w 1786530"/>
                  <a:gd name="connsiteY3" fmla="*/ 305567 h 1918594"/>
                  <a:gd name="connsiteX4" fmla="*/ 1786531 w 1786530"/>
                  <a:gd name="connsiteY4" fmla="*/ 959300 h 1918594"/>
                  <a:gd name="connsiteX5" fmla="*/ 1546998 w 1786530"/>
                  <a:gd name="connsiteY5" fmla="*/ 1613033 h 1918594"/>
                  <a:gd name="connsiteX6" fmla="*/ 893265 w 1786530"/>
                  <a:gd name="connsiteY6" fmla="*/ 1918597 h 1918594"/>
                  <a:gd name="connsiteX7" fmla="*/ 239533 w 1786530"/>
                  <a:gd name="connsiteY7" fmla="*/ 1613032 h 1918594"/>
                  <a:gd name="connsiteX8" fmla="*/ 1 w 1786530"/>
                  <a:gd name="connsiteY8" fmla="*/ 959299 h 1918594"/>
                  <a:gd name="connsiteX9" fmla="*/ 0 w 1786530"/>
                  <a:gd name="connsiteY9" fmla="*/ 959297 h 191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86530" h="1918594">
                    <a:moveTo>
                      <a:pt x="0" y="959297"/>
                    </a:moveTo>
                    <a:cubicBezTo>
                      <a:pt x="0" y="716698"/>
                      <a:pt x="85589" y="483109"/>
                      <a:pt x="239534" y="305565"/>
                    </a:cubicBezTo>
                    <a:cubicBezTo>
                      <a:pt x="408510" y="110685"/>
                      <a:pt x="645310" y="1"/>
                      <a:pt x="893267" y="1"/>
                    </a:cubicBezTo>
                    <a:cubicBezTo>
                      <a:pt x="1141224" y="1"/>
                      <a:pt x="1378024" y="110686"/>
                      <a:pt x="1546999" y="305567"/>
                    </a:cubicBezTo>
                    <a:cubicBezTo>
                      <a:pt x="1700943" y="483112"/>
                      <a:pt x="1786531" y="716701"/>
                      <a:pt x="1786531" y="959300"/>
                    </a:cubicBezTo>
                    <a:cubicBezTo>
                      <a:pt x="1786531" y="1201899"/>
                      <a:pt x="1700942" y="1435488"/>
                      <a:pt x="1546998" y="1613033"/>
                    </a:cubicBezTo>
                    <a:cubicBezTo>
                      <a:pt x="1378023" y="1807914"/>
                      <a:pt x="1141222" y="1918598"/>
                      <a:pt x="893265" y="1918597"/>
                    </a:cubicBezTo>
                    <a:cubicBezTo>
                      <a:pt x="645308" y="1918597"/>
                      <a:pt x="408508" y="1807912"/>
                      <a:pt x="239533" y="1613032"/>
                    </a:cubicBezTo>
                    <a:cubicBezTo>
                      <a:pt x="85589" y="1435487"/>
                      <a:pt x="1" y="1201898"/>
                      <a:pt x="1" y="959299"/>
                    </a:cubicBezTo>
                    <a:cubicBezTo>
                      <a:pt x="1" y="959298"/>
                      <a:pt x="0" y="959298"/>
                      <a:pt x="0" y="959297"/>
                    </a:cubicBezTo>
                    <a:close/>
                  </a:path>
                </a:pathLst>
              </a:custGeom>
              <a:solidFill>
                <a:srgbClr val="00B05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280681" tIns="300021" rIns="280681" bIns="300021" spcCol="1270" anchor="ctr"/>
              <a:lstStyle/>
              <a:p>
                <a:pPr algn="ctr" defTabSz="66675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3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Student &amp; Staff competency</a:t>
                </a:r>
              </a:p>
              <a:p>
                <a:pPr algn="ctr" defTabSz="66675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3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improvement</a:t>
                </a:r>
                <a:endParaRPr lang="th-TH" sz="13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" name="Freeform 22">
                <a:extLst>
                  <a:ext uri="{FF2B5EF4-FFF2-40B4-BE49-F238E27FC236}">
                    <a16:creationId xmlns:a16="http://schemas.microsoft.com/office/drawing/2014/main" xmlns="" id="{C5895EC4-179F-9A72-B4F6-368122787F76}"/>
                  </a:ext>
                </a:extLst>
              </p:cNvPr>
              <p:cNvSpPr/>
              <p:nvPr/>
            </p:nvSpPr>
            <p:spPr>
              <a:xfrm rot="20989880">
                <a:off x="4350894" y="5720034"/>
                <a:ext cx="715528" cy="651472"/>
              </a:xfrm>
              <a:custGeom>
                <a:avLst/>
                <a:gdLst>
                  <a:gd name="connsiteX0" fmla="*/ 0 w 715650"/>
                  <a:gd name="connsiteY0" fmla="*/ 72007 h 360037"/>
                  <a:gd name="connsiteX1" fmla="*/ 535632 w 715650"/>
                  <a:gd name="connsiteY1" fmla="*/ 72007 h 360037"/>
                  <a:gd name="connsiteX2" fmla="*/ 535632 w 715650"/>
                  <a:gd name="connsiteY2" fmla="*/ 0 h 360037"/>
                  <a:gd name="connsiteX3" fmla="*/ 715650 w 715650"/>
                  <a:gd name="connsiteY3" fmla="*/ 180019 h 360037"/>
                  <a:gd name="connsiteX4" fmla="*/ 535632 w 715650"/>
                  <a:gd name="connsiteY4" fmla="*/ 360037 h 360037"/>
                  <a:gd name="connsiteX5" fmla="*/ 535632 w 715650"/>
                  <a:gd name="connsiteY5" fmla="*/ 288030 h 360037"/>
                  <a:gd name="connsiteX6" fmla="*/ 0 w 715650"/>
                  <a:gd name="connsiteY6" fmla="*/ 288030 h 360037"/>
                  <a:gd name="connsiteX7" fmla="*/ 0 w 715650"/>
                  <a:gd name="connsiteY7" fmla="*/ 72007 h 36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5650" h="360037">
                    <a:moveTo>
                      <a:pt x="0" y="72007"/>
                    </a:moveTo>
                    <a:lnTo>
                      <a:pt x="535632" y="72007"/>
                    </a:lnTo>
                    <a:lnTo>
                      <a:pt x="535632" y="0"/>
                    </a:lnTo>
                    <a:lnTo>
                      <a:pt x="715650" y="180019"/>
                    </a:lnTo>
                    <a:lnTo>
                      <a:pt x="535632" y="360037"/>
                    </a:lnTo>
                    <a:lnTo>
                      <a:pt x="535632" y="288030"/>
                    </a:lnTo>
                    <a:lnTo>
                      <a:pt x="0" y="288030"/>
                    </a:lnTo>
                    <a:lnTo>
                      <a:pt x="0" y="72007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0" tIns="72007" rIns="108011" bIns="72007" spcCol="1270" anchor="ctr"/>
              <a:lstStyle/>
              <a:p>
                <a:pPr algn="ctr" defTabSz="48895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1100"/>
              </a:p>
            </p:txBody>
          </p:sp>
        </p:grp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xmlns="" id="{83C1C0C5-43AE-758B-F90D-AF0FDEBFB772}"/>
                </a:ext>
              </a:extLst>
            </p:cNvPr>
            <p:cNvSpPr/>
            <p:nvPr/>
          </p:nvSpPr>
          <p:spPr>
            <a:xfrm>
              <a:off x="3636737" y="5661755"/>
              <a:ext cx="980985" cy="905400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solidFill>
              <a:srgbClr val="00206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Host</a:t>
              </a:r>
              <a:endParaRPr lang="th-TH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:a16="http://schemas.microsoft.com/office/drawing/2014/main" xmlns="" id="{F825B38D-982F-189B-C6B1-E483049019CA}"/>
                </a:ext>
              </a:extLst>
            </p:cNvPr>
            <p:cNvSpPr/>
            <p:nvPr/>
          </p:nvSpPr>
          <p:spPr>
            <a:xfrm>
              <a:off x="5580370" y="5805370"/>
              <a:ext cx="214534" cy="183161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xmlns="" id="{5B54D783-37F3-D2D0-807B-2CD3D35A2A29}"/>
                </a:ext>
              </a:extLst>
            </p:cNvPr>
            <p:cNvSpPr/>
            <p:nvPr/>
          </p:nvSpPr>
          <p:spPr>
            <a:xfrm>
              <a:off x="5903087" y="5732522"/>
              <a:ext cx="253039" cy="216464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xmlns="" id="{D197D177-1D8C-8B1C-3BF4-64227B6115DA}"/>
                </a:ext>
              </a:extLst>
            </p:cNvPr>
            <p:cNvSpPr/>
            <p:nvPr/>
          </p:nvSpPr>
          <p:spPr>
            <a:xfrm>
              <a:off x="6262476" y="5661755"/>
              <a:ext cx="253039" cy="216464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xmlns="" id="{AF625779-942E-52D4-D225-E5751F24161A}"/>
                </a:ext>
              </a:extLst>
            </p:cNvPr>
            <p:cNvSpPr/>
            <p:nvPr/>
          </p:nvSpPr>
          <p:spPr>
            <a:xfrm>
              <a:off x="5868249" y="5372443"/>
              <a:ext cx="253039" cy="216464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xmlns="" id="{B549FDF6-7C5F-30EB-9681-58257A632A2F}"/>
                </a:ext>
              </a:extLst>
            </p:cNvPr>
            <p:cNvSpPr/>
            <p:nvPr/>
          </p:nvSpPr>
          <p:spPr>
            <a:xfrm>
              <a:off x="6335820" y="6309064"/>
              <a:ext cx="253039" cy="216464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xmlns="" id="{38F25219-48FE-D42E-ABA3-7151D75A9622}"/>
                </a:ext>
              </a:extLst>
            </p:cNvPr>
            <p:cNvSpPr/>
            <p:nvPr/>
          </p:nvSpPr>
          <p:spPr>
            <a:xfrm>
              <a:off x="5941593" y="6125902"/>
              <a:ext cx="214533" cy="183161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xmlns="" id="{01A1F4EF-AB04-FF7B-1ABF-38200C868D01}"/>
                </a:ext>
              </a:extLst>
            </p:cNvPr>
            <p:cNvSpPr/>
            <p:nvPr/>
          </p:nvSpPr>
          <p:spPr>
            <a:xfrm>
              <a:off x="6229470" y="5085212"/>
              <a:ext cx="214534" cy="183161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</p:grpSp>
      <p:pic>
        <p:nvPicPr>
          <p:cNvPr id="15368" name="Picture 2" descr="D:\PISAI\Dissemination\Logo\eu_flag_co_funded_pos_rgb_left.jpg">
            <a:extLst>
              <a:ext uri="{FF2B5EF4-FFF2-40B4-BE49-F238E27FC236}">
                <a16:creationId xmlns:a16="http://schemas.microsoft.com/office/drawing/2014/main" xmlns="" id="{F3FF92F4-B95E-6E61-BF65-DB3DA27FB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30163"/>
            <a:ext cx="25019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itle 4">
            <a:extLst>
              <a:ext uri="{FF2B5EF4-FFF2-40B4-BE49-F238E27FC236}">
                <a16:creationId xmlns:a16="http://schemas.microsoft.com/office/drawing/2014/main" xmlns="" id="{5C52C54D-5A68-147D-C5E4-1AB4FB1CFA0F}"/>
              </a:ext>
            </a:extLst>
          </p:cNvPr>
          <p:cNvSpPr txBox="1">
            <a:spLocks/>
          </p:cNvSpPr>
          <p:nvPr/>
        </p:nvSpPr>
        <p:spPr>
          <a:xfrm>
            <a:off x="3443288" y="777875"/>
            <a:ext cx="6735762" cy="5222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b="1" spc="-100" dirty="0">
                <a:solidFill>
                  <a:srgbClr val="003192"/>
                </a:solidFill>
                <a:latin typeface="Calibri" pitchFamily="34" charset="0"/>
                <a:ea typeface="+mj-ea"/>
                <a:cs typeface="+mj-cs"/>
              </a:rPr>
              <a:t>Initiation &amp; Participation in Mobility Project</a:t>
            </a:r>
          </a:p>
        </p:txBody>
      </p:sp>
      <p:sp>
        <p:nvSpPr>
          <p:cNvPr id="35" name="Content Placeholder 5">
            <a:extLst>
              <a:ext uri="{FF2B5EF4-FFF2-40B4-BE49-F238E27FC236}">
                <a16:creationId xmlns:a16="http://schemas.microsoft.com/office/drawing/2014/main" xmlns="" id="{90B03357-2168-8B70-DA6C-21AE359217B7}"/>
              </a:ext>
            </a:extLst>
          </p:cNvPr>
          <p:cNvSpPr txBox="1">
            <a:spLocks/>
          </p:cNvSpPr>
          <p:nvPr/>
        </p:nvSpPr>
        <p:spPr>
          <a:xfrm>
            <a:off x="3654425" y="1533525"/>
            <a:ext cx="8308975" cy="39084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None/>
              <a:defRPr sz="2200" kern="1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auto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Scientific collaboration initiated by professors/teaching staff 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through a students’ thesis/ regional meetings/ conferences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3192"/>
              </a:solidFill>
              <a:latin typeface="Calibri" pitchFamily="34" charset="0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b="1" dirty="0">
                <a:solidFill>
                  <a:srgbClr val="00B0F0"/>
                </a:solidFill>
                <a:latin typeface="Calibri" pitchFamily="34" charset="0"/>
              </a:rPr>
              <a:t>EU</a:t>
            </a: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 partners prepared proposals with numbers of student &amp; staff mobility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and submitted to national EU office in their countries.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     </a:t>
            </a:r>
            <a:r>
              <a:rPr lang="en-US" sz="2000" b="1" dirty="0">
                <a:solidFill>
                  <a:srgbClr val="1D68FF"/>
                </a:solidFill>
                <a:latin typeface="Calibri" pitchFamily="34" charset="0"/>
              </a:rPr>
              <a:t>PSU</a:t>
            </a: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 - contact persons provide information (university profile, </a:t>
            </a:r>
            <a:r>
              <a:rPr lang="en-US" sz="2000" b="1" dirty="0" err="1">
                <a:solidFill>
                  <a:srgbClr val="003192"/>
                </a:solidFill>
                <a:latin typeface="Calibri" pitchFamily="34" charset="0"/>
              </a:rPr>
              <a:t>expertises</a:t>
            </a: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,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                willingness to cooperate on mobility, available facilities &amp; students’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                study </a:t>
            </a:r>
            <a:r>
              <a:rPr lang="en-US" sz="2000" b="1" dirty="0" err="1">
                <a:solidFill>
                  <a:srgbClr val="003192"/>
                </a:solidFill>
                <a:latin typeface="Calibri" pitchFamily="34" charset="0"/>
              </a:rPr>
              <a:t>programmes</a:t>
            </a: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: </a:t>
            </a:r>
            <a:r>
              <a:rPr lang="en-US" sz="1800" b="1" dirty="0">
                <a:solidFill>
                  <a:srgbClr val="1D68FF"/>
                </a:solidFill>
                <a:latin typeface="Calibri" pitchFamily="34" charset="0"/>
              </a:rPr>
              <a:t>e.g. accommodation, registration process facilitation.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000" b="1" dirty="0">
              <a:solidFill>
                <a:srgbClr val="003192"/>
              </a:solidFill>
              <a:latin typeface="Calibri" pitchFamily="34" charset="0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Agreement between the institutes according to Erasmus + form </a:t>
            </a: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     (Inter-institutional Agreement) is needed, if the proposal is successful.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3192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1">
            <a:extLst>
              <a:ext uri="{FF2B5EF4-FFF2-40B4-BE49-F238E27FC236}">
                <a16:creationId xmlns:a16="http://schemas.microsoft.com/office/drawing/2014/main" xmlns="" id="{237624F6-D6D7-D6A8-91AE-2539A9122A14}"/>
              </a:ext>
            </a:extLst>
          </p:cNvPr>
          <p:cNvGrpSpPr>
            <a:grpSpLocks/>
          </p:cNvGrpSpPr>
          <p:nvPr/>
        </p:nvGrpSpPr>
        <p:grpSpPr bwMode="auto">
          <a:xfrm>
            <a:off x="-19050" y="-47625"/>
            <a:ext cx="10371138" cy="6656388"/>
            <a:chOff x="-18851" y="-47133"/>
            <a:chExt cx="10372040" cy="6656625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xmlns="" id="{30C9B485-A9E0-E051-4299-D5643BE29B3F}"/>
                </a:ext>
              </a:extLst>
            </p:cNvPr>
            <p:cNvSpPr/>
            <p:nvPr/>
          </p:nvSpPr>
          <p:spPr>
            <a:xfrm>
              <a:off x="7146160" y="4285309"/>
              <a:ext cx="1808319" cy="107477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grpSp>
          <p:nvGrpSpPr>
            <p:cNvPr id="16394" name="Group 1">
              <a:extLst>
                <a:ext uri="{FF2B5EF4-FFF2-40B4-BE49-F238E27FC236}">
                  <a16:creationId xmlns:a16="http://schemas.microsoft.com/office/drawing/2014/main" xmlns="" id="{54635B88-7034-DEC1-A141-0AE0805319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61188" y="404697"/>
              <a:ext cx="5992001" cy="2960011"/>
              <a:chOff x="3682457" y="546102"/>
              <a:chExt cx="5992001" cy="2960011"/>
            </a:xfrm>
          </p:grpSpPr>
          <p:grpSp>
            <p:nvGrpSpPr>
              <p:cNvPr id="16399" name="Group 12">
                <a:extLst>
                  <a:ext uri="{FF2B5EF4-FFF2-40B4-BE49-F238E27FC236}">
                    <a16:creationId xmlns:a16="http://schemas.microsoft.com/office/drawing/2014/main" xmlns="" id="{53DDC655-FE68-9222-0F8C-80E8743EA0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82457" y="546102"/>
                <a:ext cx="5279014" cy="2960011"/>
                <a:chOff x="3908708" y="2252354"/>
                <a:chExt cx="5279014" cy="2960011"/>
              </a:xfrm>
            </p:grpSpPr>
            <p:pic>
              <p:nvPicPr>
                <p:cNvPr id="16402" name="Picture 2">
                  <a:extLst>
                    <a:ext uri="{FF2B5EF4-FFF2-40B4-BE49-F238E27FC236}">
                      <a16:creationId xmlns:a16="http://schemas.microsoft.com/office/drawing/2014/main" xmlns="" id="{9BED3313-1C4A-2484-393D-9BEA87FDCED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891" t="29501" r="37955" b="12183"/>
                <a:stretch>
                  <a:fillRect/>
                </a:stretch>
              </p:blipFill>
              <p:spPr bwMode="auto">
                <a:xfrm>
                  <a:off x="3908708" y="2252354"/>
                  <a:ext cx="5279014" cy="29600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xmlns="" id="{D0E042FC-93B9-0674-E332-611CD6FD6175}"/>
                    </a:ext>
                  </a:extLst>
                </p:cNvPr>
                <p:cNvSpPr/>
                <p:nvPr/>
              </p:nvSpPr>
              <p:spPr>
                <a:xfrm>
                  <a:off x="4777401" y="2784809"/>
                  <a:ext cx="4127859" cy="498493"/>
                </a:xfrm>
                <a:prstGeom prst="roundRect">
                  <a:avLst/>
                </a:prstGeom>
                <a:noFill/>
                <a:ln w="19050">
                  <a:solidFill>
                    <a:srgbClr val="00319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h-TH" sz="1800"/>
                </a:p>
              </p:txBody>
            </p:sp>
          </p:grp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xmlns="" id="{0291B96D-8F3A-4EA1-739B-128B50F34FAD}"/>
                  </a:ext>
                </a:extLst>
              </p:cNvPr>
              <p:cNvSpPr/>
              <p:nvPr/>
            </p:nvSpPr>
            <p:spPr>
              <a:xfrm>
                <a:off x="7870901" y="1329391"/>
                <a:ext cx="1803557" cy="1114465"/>
              </a:xfrm>
              <a:prstGeom prst="ellipse">
                <a:avLst/>
              </a:prstGeom>
              <a:solidFill>
                <a:srgbClr val="0031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h-TH" sz="1800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xmlns="" id="{4C4DDC7F-D581-C9FD-82A0-8CDA5F7EDFCF}"/>
                  </a:ext>
                </a:extLst>
              </p:cNvPr>
              <p:cNvSpPr/>
              <p:nvPr/>
            </p:nvSpPr>
            <p:spPr>
              <a:xfrm>
                <a:off x="7982036" y="1764381"/>
                <a:ext cx="1673370" cy="3079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b="1" dirty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Open Sans"/>
                    <a:cs typeface="+mn-cs"/>
                  </a:rPr>
                  <a:t>Partner Countries</a:t>
                </a:r>
                <a:endParaRPr lang="th-TH" sz="1400" b="1" dirty="0">
                  <a:solidFill>
                    <a:schemeClr val="accent3">
                      <a:lumMod val="20000"/>
                      <a:lumOff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048DBDBB-5E28-69E1-455A-E582B714532D}"/>
                </a:ext>
              </a:extLst>
            </p:cNvPr>
            <p:cNvSpPr txBox="1"/>
            <p:nvPr/>
          </p:nvSpPr>
          <p:spPr>
            <a:xfrm>
              <a:off x="-18851" y="1838884"/>
              <a:ext cx="3440412" cy="28623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  <a:cs typeface="+mn-cs"/>
                </a:rPr>
                <a:t>What is Capacity </a:t>
              </a:r>
              <a:br>
                <a:rPr lang="en-US" sz="30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  <a:cs typeface="+mn-cs"/>
                </a:rPr>
              </a:br>
              <a:r>
                <a:rPr lang="en-US" sz="30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  <a:cs typeface="+mn-cs"/>
                </a:rPr>
                <a:t>Building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  <a:cs typeface="+mn-cs"/>
                </a:rPr>
                <a:t>in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  <a:cs typeface="+mn-cs"/>
                </a:rPr>
                <a:t>Higher Education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+mn-cs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anose="020B0606020202030204" pitchFamily="34" charset="0"/>
                  <a:cs typeface="+mn-cs"/>
                </a:rPr>
                <a:t> (CBHE) ?</a:t>
              </a:r>
              <a:endParaRPr lang="th-TH" sz="3000" b="1" dirty="0">
                <a:solidFill>
                  <a:srgbClr val="003192"/>
                </a:solidFill>
                <a:latin typeface="+mn-lt"/>
                <a:cs typeface="+mn-cs"/>
              </a:endParaRPr>
            </a:p>
          </p:txBody>
        </p:sp>
        <p:pic>
          <p:nvPicPr>
            <p:cNvPr id="16396" name="Picture 5" descr="Logo-PSU-EH-01 (1).png">
              <a:extLst>
                <a:ext uri="{FF2B5EF4-FFF2-40B4-BE49-F238E27FC236}">
                  <a16:creationId xmlns:a16="http://schemas.microsoft.com/office/drawing/2014/main" xmlns="" id="{0E1A6C57-1FF7-BA39-A63C-A15861420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696" b="22153"/>
            <a:stretch>
              <a:fillRect/>
            </a:stretch>
          </p:blipFill>
          <p:spPr bwMode="auto">
            <a:xfrm>
              <a:off x="173073" y="-47133"/>
              <a:ext cx="1915288" cy="815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9" name="Diagram 8">
              <a:extLst>
                <a:ext uri="{FF2B5EF4-FFF2-40B4-BE49-F238E27FC236}">
                  <a16:creationId xmlns:a16="http://schemas.microsoft.com/office/drawing/2014/main" xmlns="" id="{CCC34521-257B-6DEC-1583-FAE86B0BB5C5}"/>
                </a:ext>
              </a:extLst>
            </p:cNvPr>
            <p:cNvGraphicFramePr/>
            <p:nvPr/>
          </p:nvGraphicFramePr>
          <p:xfrm>
            <a:off x="3064300" y="2793376"/>
            <a:ext cx="5716546" cy="381611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BCE12E87-4FF8-7B2C-74E2-656D17400C92}"/>
                </a:ext>
              </a:extLst>
            </p:cNvPr>
            <p:cNvSpPr/>
            <p:nvPr/>
          </p:nvSpPr>
          <p:spPr bwMode="auto">
            <a:xfrm rot="5400000">
              <a:off x="8758413" y="3320855"/>
              <a:ext cx="244484" cy="5286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</p:grpSp>
      <p:sp>
        <p:nvSpPr>
          <p:cNvPr id="16387" name="TextBox 18">
            <a:extLst>
              <a:ext uri="{FF2B5EF4-FFF2-40B4-BE49-F238E27FC236}">
                <a16:creationId xmlns:a16="http://schemas.microsoft.com/office/drawing/2014/main" xmlns="" id="{78AA25AC-5B6F-CA5D-ACCE-2A77FA45E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1588" y="2551113"/>
            <a:ext cx="3173412" cy="92392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en-US" altLang="en-US" sz="1800" b="1"/>
              <a:t>CBHE - Funding for </a:t>
            </a:r>
          </a:p>
          <a:p>
            <a:pPr algn="ctr"/>
            <a:r>
              <a:rPr lang="en-US" altLang="en-US" sz="1800" b="1"/>
              <a:t>insitution to build capacity </a:t>
            </a:r>
          </a:p>
          <a:p>
            <a:pPr algn="ctr"/>
            <a:r>
              <a:rPr lang="en-US" altLang="en-US" sz="1800" b="1"/>
              <a:t>for its staff/students</a:t>
            </a:r>
            <a:endParaRPr lang="th-TH" altLang="en-US" sz="1800" b="1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B3A0E09A-2544-9800-AA23-817444C60A73}"/>
              </a:ext>
            </a:extLst>
          </p:cNvPr>
          <p:cNvSpPr txBox="1"/>
          <p:nvPr/>
        </p:nvSpPr>
        <p:spPr>
          <a:xfrm>
            <a:off x="8940800" y="3521075"/>
            <a:ext cx="3124200" cy="923925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  <a:t>  Not a research grant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  <a:t>  Not a grant to individual </a:t>
            </a:r>
            <a:endParaRPr lang="th-TH" sz="1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5223B82C-91E3-AA96-485B-6E680DE5C5EE}"/>
              </a:ext>
            </a:extLst>
          </p:cNvPr>
          <p:cNvSpPr/>
          <p:nvPr/>
        </p:nvSpPr>
        <p:spPr>
          <a:xfrm>
            <a:off x="8891588" y="3586163"/>
            <a:ext cx="3173412" cy="80168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grpSp>
        <p:nvGrpSpPr>
          <p:cNvPr id="16390" name="Group 2">
            <a:extLst>
              <a:ext uri="{FF2B5EF4-FFF2-40B4-BE49-F238E27FC236}">
                <a16:creationId xmlns:a16="http://schemas.microsoft.com/office/drawing/2014/main" xmlns="" id="{DCA3F9DF-19A0-E5B9-A090-9F720E4AD1DF}"/>
              </a:ext>
            </a:extLst>
          </p:cNvPr>
          <p:cNvGrpSpPr>
            <a:grpSpLocks/>
          </p:cNvGrpSpPr>
          <p:nvPr/>
        </p:nvGrpSpPr>
        <p:grpSpPr bwMode="auto">
          <a:xfrm>
            <a:off x="50800" y="6176963"/>
            <a:ext cx="5407025" cy="573087"/>
            <a:chOff x="103188" y="6177734"/>
            <a:chExt cx="5406167" cy="573088"/>
          </a:xfrm>
        </p:grpSpPr>
        <p:sp>
          <p:nvSpPr>
            <p:cNvPr id="16391" name="TextBox 18">
              <a:extLst>
                <a:ext uri="{FF2B5EF4-FFF2-40B4-BE49-F238E27FC236}">
                  <a16:creationId xmlns:a16="http://schemas.microsoft.com/office/drawing/2014/main" xmlns="" id="{EF4FC643-4888-1EB6-6221-10C6149663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188" y="6450013"/>
              <a:ext cx="49582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r>
                <a:rPr lang="en-US" altLang="en-US" sz="1200" b="1"/>
                <a:t>Adopted from Khun Kobkul – European Commission  (July, 2022)</a:t>
              </a:r>
              <a:endParaRPr lang="th-TH" altLang="en-US" sz="1200" b="1"/>
            </a:p>
          </p:txBody>
        </p:sp>
        <p:pic>
          <p:nvPicPr>
            <p:cNvPr id="16392" name="Picture 2">
              <a:extLst>
                <a:ext uri="{FF2B5EF4-FFF2-40B4-BE49-F238E27FC236}">
                  <a16:creationId xmlns:a16="http://schemas.microsoft.com/office/drawing/2014/main" xmlns="" id="{8BDB97DD-E932-57D9-D1DD-8F343D73A1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85" t="80133" r="28535" b="11217"/>
            <a:stretch>
              <a:fillRect/>
            </a:stretch>
          </p:blipFill>
          <p:spPr bwMode="auto">
            <a:xfrm>
              <a:off x="4934309" y="6177734"/>
              <a:ext cx="575046" cy="57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xmlns="" id="{2BA9AA6B-1C1A-3A6A-A3EC-1388D98CDCA5}"/>
              </a:ext>
            </a:extLst>
          </p:cNvPr>
          <p:cNvSpPr/>
          <p:nvPr/>
        </p:nvSpPr>
        <p:spPr>
          <a:xfrm>
            <a:off x="3938588" y="4933950"/>
            <a:ext cx="7526337" cy="30321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284FD089-825F-3EE7-5242-9DBC2715555B}"/>
              </a:ext>
            </a:extLst>
          </p:cNvPr>
          <p:cNvSpPr/>
          <p:nvPr/>
        </p:nvSpPr>
        <p:spPr>
          <a:xfrm>
            <a:off x="3938588" y="2738438"/>
            <a:ext cx="7612062" cy="2020887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E1D3565D-3B51-55C8-856E-130CFF36AB4E}"/>
              </a:ext>
            </a:extLst>
          </p:cNvPr>
          <p:cNvSpPr/>
          <p:nvPr/>
        </p:nvSpPr>
        <p:spPr>
          <a:xfrm>
            <a:off x="3938588" y="790575"/>
            <a:ext cx="5354637" cy="1717675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pic>
        <p:nvPicPr>
          <p:cNvPr id="17413" name="Picture 5" descr="Logo-PSU-EH-01 (1).png">
            <a:extLst>
              <a:ext uri="{FF2B5EF4-FFF2-40B4-BE49-F238E27FC236}">
                <a16:creationId xmlns:a16="http://schemas.microsoft.com/office/drawing/2014/main" xmlns="" id="{E6660592-F1C8-91B7-C550-6AA84E75F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463088" y="1193800"/>
            <a:ext cx="2247900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330BF8D-0CA2-E6CE-91CB-11AADFC2983F}"/>
              </a:ext>
            </a:extLst>
          </p:cNvPr>
          <p:cNvSpPr txBox="1"/>
          <p:nvPr/>
        </p:nvSpPr>
        <p:spPr>
          <a:xfrm>
            <a:off x="179388" y="84138"/>
            <a:ext cx="9601200" cy="615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Opportunities &amp; </a:t>
            </a:r>
            <a:r>
              <a:rPr lang="en-US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Benefits</a:t>
            </a:r>
            <a:r>
              <a:rPr lang="en-US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offered by CBHE project</a:t>
            </a:r>
            <a:endParaRPr lang="th-TH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415" name="TextBox 16">
            <a:extLst>
              <a:ext uri="{FF2B5EF4-FFF2-40B4-BE49-F238E27FC236}">
                <a16:creationId xmlns:a16="http://schemas.microsoft.com/office/drawing/2014/main" xmlns="" id="{F2C1E2A6-7263-D07C-0119-1599F46094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25" y="6373813"/>
            <a:ext cx="4852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200" b="1"/>
              <a:t>Adopted &amp; Adapted from Khun Kobkul–European Commission</a:t>
            </a:r>
          </a:p>
          <a:p>
            <a:pPr eaLnBrk="1" hangingPunct="1"/>
            <a:r>
              <a:rPr lang="en-US" altLang="en-US" sz="1200" b="1"/>
              <a:t>(</a:t>
            </a:r>
            <a:r>
              <a:rPr lang="en-US" altLang="en-US" sz="1000" b="1"/>
              <a:t>July, 2022</a:t>
            </a:r>
            <a:r>
              <a:rPr lang="en-US" altLang="en-US" sz="1200" b="1"/>
              <a:t>)</a:t>
            </a:r>
            <a:endParaRPr lang="th-TH" altLang="en-US" sz="1200" b="1"/>
          </a:p>
        </p:txBody>
      </p:sp>
      <p:sp>
        <p:nvSpPr>
          <p:cNvPr id="17416" name="TextBox 1">
            <a:extLst>
              <a:ext uri="{FF2B5EF4-FFF2-40B4-BE49-F238E27FC236}">
                <a16:creationId xmlns:a16="http://schemas.microsoft.com/office/drawing/2014/main" xmlns="" id="{CD506C0F-CEF6-B09D-F517-535FA6B43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825" y="1287463"/>
            <a:ext cx="1789113" cy="4619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en-US" altLang="th-TH" sz="2400" b="1"/>
              <a:t>Individuals</a:t>
            </a:r>
            <a:endParaRPr lang="th-TH" altLang="th-TH" sz="2400" b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DBC9E09-34FF-6B56-393F-0257DE257C24}"/>
              </a:ext>
            </a:extLst>
          </p:cNvPr>
          <p:cNvSpPr txBox="1"/>
          <p:nvPr/>
        </p:nvSpPr>
        <p:spPr>
          <a:xfrm>
            <a:off x="4108450" y="1081088"/>
            <a:ext cx="45751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</a:rPr>
              <a:t>Improvement of competences &amp; skills of </a:t>
            </a:r>
          </a:p>
          <a:p>
            <a:pPr>
              <a:defRPr/>
            </a:pPr>
            <a:r>
              <a:rPr lang="en-US" sz="1800" dirty="0">
                <a:latin typeface="+mn-lt"/>
              </a:rPr>
              <a:t>      academic/administrative staff and students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</a:rPr>
              <a:t>People-to-people contacts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n-lt"/>
              </a:rPr>
              <a:t>Intercultural awareness</a:t>
            </a:r>
            <a:endParaRPr lang="th-TH" sz="1800" dirty="0">
              <a:latin typeface="+mn-lt"/>
            </a:endParaRPr>
          </a:p>
        </p:txBody>
      </p:sp>
      <p:sp>
        <p:nvSpPr>
          <p:cNvPr id="17418" name="TextBox 19">
            <a:extLst>
              <a:ext uri="{FF2B5EF4-FFF2-40B4-BE49-F238E27FC236}">
                <a16:creationId xmlns:a16="http://schemas.microsoft.com/office/drawing/2014/main" xmlns="" id="{D81D8AFE-9812-6574-0BDE-BD6597BAB4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3" y="3222625"/>
            <a:ext cx="2352675" cy="461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en-US" altLang="th-TH" sz="2400" b="1"/>
              <a:t>HE Institutions</a:t>
            </a:r>
            <a:endParaRPr lang="th-TH" altLang="th-TH" sz="2400" b="1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D0153D0-2D27-8FB1-15C1-D1AC32756396}"/>
              </a:ext>
            </a:extLst>
          </p:cNvPr>
          <p:cNvSpPr txBox="1"/>
          <p:nvPr/>
        </p:nvSpPr>
        <p:spPr>
          <a:xfrm>
            <a:off x="4113213" y="2867025"/>
            <a:ext cx="7437437" cy="1754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j-lt"/>
              </a:rPr>
              <a:t>Technological upgrade – new equipment/software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j-lt"/>
              </a:rPr>
              <a:t>Curriculum development/improvement 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j-lt"/>
              </a:rPr>
              <a:t>Modernization of management &amp; functioning of HEIs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j-lt"/>
              </a:rPr>
              <a:t>Connections with wider economic and social communities/environment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j-lt"/>
              </a:rPr>
              <a:t>“Two-way” transfer of knowledge/know-how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+mj-lt"/>
              </a:rPr>
              <a:t>CBHE projects are a key element to foster internationalization of the HEIs</a:t>
            </a:r>
            <a:endParaRPr lang="th-TH" sz="1800" dirty="0">
              <a:latin typeface="+mj-lt"/>
            </a:endParaRPr>
          </a:p>
        </p:txBody>
      </p:sp>
      <p:sp>
        <p:nvSpPr>
          <p:cNvPr id="17420" name="TextBox 22">
            <a:extLst>
              <a:ext uri="{FF2B5EF4-FFF2-40B4-BE49-F238E27FC236}">
                <a16:creationId xmlns:a16="http://schemas.microsoft.com/office/drawing/2014/main" xmlns="" id="{CF5EC924-7C65-A80F-BB74-B859566CB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8" y="4699000"/>
            <a:ext cx="2732087" cy="8318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en-US" altLang="th-TH" sz="2400" b="1"/>
              <a:t>National &amp; </a:t>
            </a:r>
          </a:p>
          <a:p>
            <a:r>
              <a:rPr lang="en-US" altLang="th-TH" sz="2400" b="1"/>
              <a:t>Regional Impacts</a:t>
            </a:r>
            <a:endParaRPr lang="th-TH" altLang="th-TH" sz="2400" b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ECDDE5B-6A6A-91C8-FBAF-27D39D4EBB4C}"/>
              </a:ext>
            </a:extLst>
          </p:cNvPr>
          <p:cNvSpPr txBox="1"/>
          <p:nvPr/>
        </p:nvSpPr>
        <p:spPr>
          <a:xfrm>
            <a:off x="3925888" y="4933950"/>
            <a:ext cx="7612062" cy="1262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en-US" sz="1800" b="1" dirty="0">
                <a:latin typeface="+mn-lt"/>
              </a:rPr>
              <a:t>Participating in a CBHE project helps cooperation between HEIs in </a:t>
            </a:r>
          </a:p>
          <a:p>
            <a:pPr>
              <a:defRPr/>
            </a:pPr>
            <a:endParaRPr lang="en-US" sz="1000" b="1" dirty="0">
              <a:solidFill>
                <a:srgbClr val="1D68FF"/>
              </a:solidFill>
              <a:latin typeface="+mn-lt"/>
            </a:endParaRPr>
          </a:p>
          <a:p>
            <a:pPr>
              <a:lnSpc>
                <a:spcPts val="1800"/>
              </a:lnSpc>
              <a:defRPr/>
            </a:pPr>
            <a:r>
              <a:rPr lang="en-US" sz="1800" b="1" dirty="0">
                <a:solidFill>
                  <a:srgbClr val="1D68FF"/>
                </a:solidFill>
                <a:latin typeface="+mn-lt"/>
              </a:rPr>
              <a:t>Thailand</a:t>
            </a:r>
            <a:r>
              <a:rPr lang="en-US" sz="1800" dirty="0">
                <a:solidFill>
                  <a:srgbClr val="1D68FF"/>
                </a:solidFill>
                <a:latin typeface="+mn-lt"/>
              </a:rPr>
              <a:t> </a:t>
            </a:r>
          </a:p>
          <a:p>
            <a:pPr>
              <a:defRPr/>
            </a:pPr>
            <a:r>
              <a:rPr lang="en-US" sz="1800" dirty="0">
                <a:solidFill>
                  <a:srgbClr val="1D68FF"/>
                </a:solidFill>
                <a:latin typeface="+mn-lt"/>
              </a:rPr>
              <a:t>		</a:t>
            </a:r>
            <a:r>
              <a:rPr lang="en-US" sz="1800" dirty="0">
                <a:latin typeface="+mn-lt"/>
              </a:rPr>
              <a:t>	</a:t>
            </a:r>
            <a:r>
              <a:rPr lang="en-US" sz="1800" b="1" dirty="0">
                <a:solidFill>
                  <a:srgbClr val="FF0000"/>
                </a:solidFill>
                <a:latin typeface="+mn-lt"/>
              </a:rPr>
              <a:t>Regional</a:t>
            </a:r>
            <a:r>
              <a:rPr lang="en-US" sz="1800" b="1" dirty="0">
                <a:solidFill>
                  <a:srgbClr val="00B050"/>
                </a:solidFill>
                <a:latin typeface="+mn-lt"/>
              </a:rPr>
              <a:t> </a:t>
            </a:r>
          </a:p>
          <a:p>
            <a:pPr>
              <a:defRPr/>
            </a:pPr>
            <a:r>
              <a:rPr lang="en-US" sz="1800" dirty="0">
                <a:latin typeface="+mn-lt"/>
              </a:rPr>
              <a:t>							  </a:t>
            </a:r>
            <a:r>
              <a:rPr lang="en-US" sz="1800" b="1" dirty="0">
                <a:solidFill>
                  <a:srgbClr val="FF6600"/>
                </a:solidFill>
                <a:latin typeface="+mn-lt"/>
              </a:rPr>
              <a:t>Cross-regional levels </a:t>
            </a:r>
            <a:endParaRPr lang="th-TH" sz="1800" b="1" dirty="0">
              <a:solidFill>
                <a:srgbClr val="FF6600"/>
              </a:solidFill>
              <a:latin typeface="+mn-lt"/>
            </a:endParaRPr>
          </a:p>
        </p:txBody>
      </p:sp>
      <p:pic>
        <p:nvPicPr>
          <p:cNvPr id="17422" name="Picture 14">
            <a:extLst>
              <a:ext uri="{FF2B5EF4-FFF2-40B4-BE49-F238E27FC236}">
                <a16:creationId xmlns:a16="http://schemas.microsoft.com/office/drawing/2014/main" xmlns="" id="{F55D810D-9D36-B5FA-48CA-301897798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2" r="2907" b="5133"/>
          <a:stretch>
            <a:fillRect/>
          </a:stretch>
        </p:blipFill>
        <p:spPr bwMode="auto">
          <a:xfrm>
            <a:off x="4114800" y="5634038"/>
            <a:ext cx="823913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3" name="Picture 6">
            <a:extLst>
              <a:ext uri="{FF2B5EF4-FFF2-40B4-BE49-F238E27FC236}">
                <a16:creationId xmlns:a16="http://schemas.microsoft.com/office/drawing/2014/main" xmlns="" id="{57AB6226-4CFD-6B52-A6E5-B6CECCE25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0" y="5414963"/>
            <a:ext cx="146685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4" name="Picture 30">
            <a:extLst>
              <a:ext uri="{FF2B5EF4-FFF2-40B4-BE49-F238E27FC236}">
                <a16:creationId xmlns:a16="http://schemas.microsoft.com/office/drawing/2014/main" xmlns="" id="{9A8FA1B6-72CC-DD75-15A6-416D69290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4" r="4228"/>
          <a:stretch>
            <a:fillRect/>
          </a:stretch>
        </p:blipFill>
        <p:spPr bwMode="auto">
          <a:xfrm>
            <a:off x="5635625" y="5903913"/>
            <a:ext cx="135255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5" name="Graphic 37" descr="Arrow Clockwise curve">
            <a:extLst>
              <a:ext uri="{FF2B5EF4-FFF2-40B4-BE49-F238E27FC236}">
                <a16:creationId xmlns:a16="http://schemas.microsoft.com/office/drawing/2014/main" xmlns="" id="{1CDD39B7-1A15-2CA2-6B88-D27A2366B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453731">
            <a:off x="10065544" y="6034881"/>
            <a:ext cx="3460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6" name="Graphic 45" descr="Arrow Clockwise curve">
            <a:extLst>
              <a:ext uri="{FF2B5EF4-FFF2-40B4-BE49-F238E27FC236}">
                <a16:creationId xmlns:a16="http://schemas.microsoft.com/office/drawing/2014/main" xmlns="" id="{356C6B6D-DB7A-CD64-6426-7CF8A6984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063" y="5832475"/>
            <a:ext cx="309562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7" name="Graphic 46" descr="Arrow Clockwise curve">
            <a:extLst>
              <a:ext uri="{FF2B5EF4-FFF2-40B4-BE49-F238E27FC236}">
                <a16:creationId xmlns:a16="http://schemas.microsoft.com/office/drawing/2014/main" xmlns="" id="{7EE8590A-310E-D85B-5B8F-1AC40C3A3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07803">
            <a:off x="10387013" y="6057900"/>
            <a:ext cx="2587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Logo-PSU-EH-01 (1).png">
            <a:extLst>
              <a:ext uri="{FF2B5EF4-FFF2-40B4-BE49-F238E27FC236}">
                <a16:creationId xmlns:a16="http://schemas.microsoft.com/office/drawing/2014/main" xmlns="" id="{75BA8E50-F3E7-613C-784C-7D31AF2F4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599613" y="198438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4">
            <a:extLst>
              <a:ext uri="{FF2B5EF4-FFF2-40B4-BE49-F238E27FC236}">
                <a16:creationId xmlns:a16="http://schemas.microsoft.com/office/drawing/2014/main" xmlns="" id="{BE146627-2CE2-D896-47D9-661370CC3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975" y="2660650"/>
            <a:ext cx="2827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3600">
                <a:latin typeface="Corbel" panose="020B0503020204020204" pitchFamily="34" charset="0"/>
              </a:rPr>
              <a:t>CBHE project</a:t>
            </a:r>
            <a:endParaRPr lang="th-TH" altLang="en-US" sz="3600">
              <a:latin typeface="Corbel" panose="020B0503020204020204" pitchFamily="34" charset="0"/>
              <a:cs typeface="DilleniaUPC" panose="02020603050405020304" pitchFamily="18" charset="-34"/>
            </a:endParaRPr>
          </a:p>
        </p:txBody>
      </p:sp>
      <p:sp>
        <p:nvSpPr>
          <p:cNvPr id="18436" name="TextBox 1">
            <a:extLst>
              <a:ext uri="{FF2B5EF4-FFF2-40B4-BE49-F238E27FC236}">
                <a16:creationId xmlns:a16="http://schemas.microsoft.com/office/drawing/2014/main" xmlns="" id="{3D6EC512-3326-5C4D-FAD1-B1D6DDB3B4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38" y="1941513"/>
            <a:ext cx="2393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3600" b="1">
                <a:latin typeface="Corbel" panose="020B0503020204020204" pitchFamily="34" charset="0"/>
              </a:rPr>
              <a:t>Thailand in</a:t>
            </a:r>
            <a:endParaRPr lang="th-TH" altLang="en-US" sz="3600" b="1">
              <a:latin typeface="Corbel" panose="020B0503020204020204" pitchFamily="34" charset="0"/>
              <a:cs typeface="DilleniaUPC" panose="02020603050405020304" pitchFamily="18" charset="-34"/>
            </a:endParaRPr>
          </a:p>
        </p:txBody>
      </p:sp>
      <p:grpSp>
        <p:nvGrpSpPr>
          <p:cNvPr id="18437" name="Group 16">
            <a:extLst>
              <a:ext uri="{FF2B5EF4-FFF2-40B4-BE49-F238E27FC236}">
                <a16:creationId xmlns:a16="http://schemas.microsoft.com/office/drawing/2014/main" xmlns="" id="{475425A3-DA29-0AF7-DBEE-8D6B31868E02}"/>
              </a:ext>
            </a:extLst>
          </p:cNvPr>
          <p:cNvGrpSpPr>
            <a:grpSpLocks/>
          </p:cNvGrpSpPr>
          <p:nvPr/>
        </p:nvGrpSpPr>
        <p:grpSpPr bwMode="auto">
          <a:xfrm>
            <a:off x="3578225" y="1404938"/>
            <a:ext cx="8175625" cy="3930650"/>
            <a:chOff x="3577872" y="1404593"/>
            <a:chExt cx="8176249" cy="3930978"/>
          </a:xfrm>
        </p:grpSpPr>
        <p:pic>
          <p:nvPicPr>
            <p:cNvPr id="18445" name="Picture 2">
              <a:extLst>
                <a:ext uri="{FF2B5EF4-FFF2-40B4-BE49-F238E27FC236}">
                  <a16:creationId xmlns:a16="http://schemas.microsoft.com/office/drawing/2014/main" xmlns="" id="{D9F351A7-15DA-20EB-9F45-8D43F1E6FC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3" t="22716" r="30984" b="18221"/>
            <a:stretch>
              <a:fillRect/>
            </a:stretch>
          </p:blipFill>
          <p:spPr bwMode="auto">
            <a:xfrm>
              <a:off x="3577872" y="1404593"/>
              <a:ext cx="7574038" cy="3930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446" name="Group 15">
              <a:extLst>
                <a:ext uri="{FF2B5EF4-FFF2-40B4-BE49-F238E27FC236}">
                  <a16:creationId xmlns:a16="http://schemas.microsoft.com/office/drawing/2014/main" xmlns="" id="{88E151FD-7DBB-5E4B-5234-EC4198F322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4734" y="1640264"/>
              <a:ext cx="8049387" cy="2368465"/>
              <a:chOff x="3704734" y="1640264"/>
              <a:chExt cx="8049387" cy="2368465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xmlns="" id="{2D1672DD-34E4-F50E-522F-BB73057A93DC}"/>
                  </a:ext>
                </a:extLst>
              </p:cNvPr>
              <p:cNvSpPr/>
              <p:nvPr/>
            </p:nvSpPr>
            <p:spPr>
              <a:xfrm>
                <a:off x="3704882" y="1639563"/>
                <a:ext cx="2640214" cy="4111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h-TH" sz="180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xmlns="" id="{0CD578DB-1170-3143-830C-98F0CDEA9238}"/>
                  </a:ext>
                </a:extLst>
              </p:cNvPr>
              <p:cNvSpPr/>
              <p:nvPr/>
            </p:nvSpPr>
            <p:spPr>
              <a:xfrm>
                <a:off x="5232174" y="2725504"/>
                <a:ext cx="1422509" cy="290536"/>
              </a:xfrm>
              <a:prstGeom prst="rect">
                <a:avLst/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h-TH" sz="1800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xmlns="" id="{4537B7ED-E567-69CD-5009-55CFB7F149DD}"/>
                  </a:ext>
                </a:extLst>
              </p:cNvPr>
              <p:cNvSpPr/>
              <p:nvPr/>
            </p:nvSpPr>
            <p:spPr>
              <a:xfrm>
                <a:off x="5111514" y="3066844"/>
                <a:ext cx="1422509" cy="238145"/>
              </a:xfrm>
              <a:prstGeom prst="rect">
                <a:avLst/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h-TH" sz="1800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xmlns="" id="{A14163E2-7616-488A-F4EE-51B4250116FF}"/>
                  </a:ext>
                </a:extLst>
              </p:cNvPr>
              <p:cNvSpPr/>
              <p:nvPr/>
            </p:nvSpPr>
            <p:spPr>
              <a:xfrm>
                <a:off x="4460590" y="3368494"/>
                <a:ext cx="1865455" cy="290537"/>
              </a:xfrm>
              <a:prstGeom prst="rect">
                <a:avLst/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h-TH" sz="180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3FFFF353-A3AF-7305-F52B-C35F554290E7}"/>
                  </a:ext>
                </a:extLst>
              </p:cNvPr>
              <p:cNvSpPr/>
              <p:nvPr/>
            </p:nvSpPr>
            <p:spPr>
              <a:xfrm>
                <a:off x="4773352" y="3708248"/>
                <a:ext cx="2032155" cy="292124"/>
              </a:xfrm>
              <a:prstGeom prst="rect">
                <a:avLst/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h-TH" sz="1800"/>
              </a:p>
            </p:txBody>
          </p:sp>
          <p:sp>
            <p:nvSpPr>
              <p:cNvPr id="18452" name="TextBox 10">
                <a:extLst>
                  <a:ext uri="{FF2B5EF4-FFF2-40B4-BE49-F238E27FC236}">
                    <a16:creationId xmlns:a16="http://schemas.microsoft.com/office/drawing/2014/main" xmlns="" id="{7769EF99-C0DF-A6A1-5385-2FA681DD55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114202" y="1696821"/>
                <a:ext cx="639919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7D9DE3"/>
                    </a:solidFill>
                    <a:cs typeface="Arial" panose="020B0604020202020204" pitchFamily="34" charset="0"/>
                  </a:rPr>
                  <a:t>2015</a:t>
                </a:r>
                <a:endParaRPr lang="th-TH" altLang="en-US" sz="1600">
                  <a:solidFill>
                    <a:srgbClr val="7D9DE3"/>
                  </a:solidFill>
                  <a:cs typeface="DilleniaUPC" panose="02020603050405020304" pitchFamily="18" charset="-34"/>
                </a:endParaRPr>
              </a:p>
            </p:txBody>
          </p:sp>
          <p:sp>
            <p:nvSpPr>
              <p:cNvPr id="18453" name="TextBox 11">
                <a:extLst>
                  <a:ext uri="{FF2B5EF4-FFF2-40B4-BE49-F238E27FC236}">
                    <a16:creationId xmlns:a16="http://schemas.microsoft.com/office/drawing/2014/main" xmlns="" id="{EE26C906-9E7E-6143-9337-5BC5F15660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285456" y="3046432"/>
                <a:ext cx="29848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9pPr>
              </a:lstStyle>
              <a:p>
                <a:pPr eaLnBrk="1" hangingPunct="1"/>
                <a:r>
                  <a:rPr lang="en-US" altLang="en-US" sz="1600">
                    <a:cs typeface="Arial" panose="020B0604020202020204" pitchFamily="34" charset="0"/>
                  </a:rPr>
                  <a:t>8</a:t>
                </a:r>
                <a:endParaRPr lang="th-TH" altLang="en-US" sz="1600">
                  <a:cs typeface="DilleniaUPC" panose="02020603050405020304" pitchFamily="18" charset="-34"/>
                </a:endParaRPr>
              </a:p>
            </p:txBody>
          </p:sp>
          <p:sp>
            <p:nvSpPr>
              <p:cNvPr id="18454" name="TextBox 12">
                <a:extLst>
                  <a:ext uri="{FF2B5EF4-FFF2-40B4-BE49-F238E27FC236}">
                    <a16:creationId xmlns:a16="http://schemas.microsoft.com/office/drawing/2014/main" xmlns="" id="{D143C6E8-B907-C1BC-B723-147ABE1E6C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258743" y="3349664"/>
                <a:ext cx="35458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9pPr>
              </a:lstStyle>
              <a:p>
                <a:pPr eaLnBrk="1" hangingPunct="1"/>
                <a:r>
                  <a:rPr lang="en-US" altLang="en-US" sz="2000">
                    <a:latin typeface="Corbel" panose="020B0503020204020204" pitchFamily="34" charset="0"/>
                  </a:rPr>
                  <a:t>--</a:t>
                </a:r>
                <a:endParaRPr lang="th-TH" altLang="en-US" sz="2000">
                  <a:latin typeface="Corbel" panose="020B0503020204020204" pitchFamily="34" charset="0"/>
                  <a:cs typeface="DilleniaUPC" panose="02020603050405020304" pitchFamily="18" charset="-34"/>
                </a:endParaRPr>
              </a:p>
            </p:txBody>
          </p:sp>
          <p:sp>
            <p:nvSpPr>
              <p:cNvPr id="18455" name="TextBox 13">
                <a:extLst>
                  <a:ext uri="{FF2B5EF4-FFF2-40B4-BE49-F238E27FC236}">
                    <a16:creationId xmlns:a16="http://schemas.microsoft.com/office/drawing/2014/main" xmlns="" id="{1BF0B923-D423-F571-746E-CD8EE8756DD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239889" y="3670175"/>
                <a:ext cx="4122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9pPr>
              </a:lstStyle>
              <a:p>
                <a:pPr eaLnBrk="1" hangingPunct="1"/>
                <a:r>
                  <a:rPr lang="en-US" altLang="en-US" sz="1600">
                    <a:cs typeface="Arial" panose="020B0604020202020204" pitchFamily="34" charset="0"/>
                  </a:rPr>
                  <a:t>20</a:t>
                </a:r>
                <a:endParaRPr lang="th-TH" altLang="en-US" sz="1600">
                  <a:cs typeface="DilleniaUPC" panose="02020603050405020304" pitchFamily="18" charset="-34"/>
                </a:endParaRPr>
              </a:p>
            </p:txBody>
          </p:sp>
          <p:sp>
            <p:nvSpPr>
              <p:cNvPr id="18456" name="TextBox 14">
                <a:extLst>
                  <a:ext uri="{FF2B5EF4-FFF2-40B4-BE49-F238E27FC236}">
                    <a16:creationId xmlns:a16="http://schemas.microsoft.com/office/drawing/2014/main" xmlns="" id="{0E3E399B-818C-406F-52EA-C17EDC6A5B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241457" y="2691357"/>
                <a:ext cx="39703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9pPr>
              </a:lstStyle>
              <a:p>
                <a:pPr eaLnBrk="1" hangingPunct="1"/>
                <a:r>
                  <a:rPr lang="en-US" altLang="en-US" sz="1600">
                    <a:cs typeface="Arial" panose="020B0604020202020204" pitchFamily="34" charset="0"/>
                  </a:rPr>
                  <a:t>11</a:t>
                </a:r>
                <a:endParaRPr lang="th-TH" altLang="en-US" sz="1600">
                  <a:cs typeface="DilleniaUPC" panose="02020603050405020304" pitchFamily="18" charset="-34"/>
                </a:endParaRPr>
              </a:p>
            </p:txBody>
          </p:sp>
        </p:grpSp>
      </p:grpSp>
      <p:grpSp>
        <p:nvGrpSpPr>
          <p:cNvPr id="18438" name="Group 20">
            <a:extLst>
              <a:ext uri="{FF2B5EF4-FFF2-40B4-BE49-F238E27FC236}">
                <a16:creationId xmlns:a16="http://schemas.microsoft.com/office/drawing/2014/main" xmlns="" id="{CD315DB5-1C98-1880-AF63-52D73F1BB017}"/>
              </a:ext>
            </a:extLst>
          </p:cNvPr>
          <p:cNvGrpSpPr>
            <a:grpSpLocks/>
          </p:cNvGrpSpPr>
          <p:nvPr/>
        </p:nvGrpSpPr>
        <p:grpSpPr bwMode="auto">
          <a:xfrm>
            <a:off x="3817938" y="4338638"/>
            <a:ext cx="7935912" cy="574675"/>
            <a:chOff x="3817854" y="4338300"/>
            <a:chExt cx="7936267" cy="57571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F064F66D-2D73-9759-7556-06533EC52335}"/>
                </a:ext>
              </a:extLst>
            </p:cNvPr>
            <p:cNvSpPr/>
            <p:nvPr/>
          </p:nvSpPr>
          <p:spPr>
            <a:xfrm>
              <a:off x="3817854" y="4591171"/>
              <a:ext cx="5326300" cy="322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0544E700-757A-C31A-894B-0DE1CBC7E0E2}"/>
                </a:ext>
              </a:extLst>
            </p:cNvPr>
            <p:cNvSpPr/>
            <p:nvPr/>
          </p:nvSpPr>
          <p:spPr>
            <a:xfrm>
              <a:off x="10311019" y="4338300"/>
              <a:ext cx="1443102" cy="322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</p:grpSp>
      <p:sp>
        <p:nvSpPr>
          <p:cNvPr id="18439" name="TextBox 17">
            <a:extLst>
              <a:ext uri="{FF2B5EF4-FFF2-40B4-BE49-F238E27FC236}">
                <a16:creationId xmlns:a16="http://schemas.microsoft.com/office/drawing/2014/main" xmlns="" id="{DE5701A4-9146-0DB5-1807-4117611D8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9363" y="4562475"/>
            <a:ext cx="66421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500">
                <a:latin typeface="Calibri" panose="020F0502020204030204" pitchFamily="34" charset="0"/>
              </a:rPr>
              <a:t>They can apply cross-regional, including institutions from different partner regions.</a:t>
            </a:r>
            <a:endParaRPr lang="th-TH" altLang="en-US" sz="1500">
              <a:latin typeface="Calibri" panose="020F0502020204030204" pitchFamily="34" charset="0"/>
              <a:cs typeface="DilleniaUPC" panose="02020603050405020304" pitchFamily="18" charset="-34"/>
            </a:endParaRPr>
          </a:p>
        </p:txBody>
      </p:sp>
      <p:grpSp>
        <p:nvGrpSpPr>
          <p:cNvPr id="18440" name="Group 22">
            <a:extLst>
              <a:ext uri="{FF2B5EF4-FFF2-40B4-BE49-F238E27FC236}">
                <a16:creationId xmlns:a16="http://schemas.microsoft.com/office/drawing/2014/main" xmlns="" id="{3F7B525D-B8B1-7567-83DF-9EBA05C5488B}"/>
              </a:ext>
            </a:extLst>
          </p:cNvPr>
          <p:cNvGrpSpPr>
            <a:grpSpLocks/>
          </p:cNvGrpSpPr>
          <p:nvPr/>
        </p:nvGrpSpPr>
        <p:grpSpPr bwMode="auto">
          <a:xfrm>
            <a:off x="50800" y="6176963"/>
            <a:ext cx="5407025" cy="573087"/>
            <a:chOff x="103188" y="6177734"/>
            <a:chExt cx="5406167" cy="573088"/>
          </a:xfrm>
        </p:grpSpPr>
        <p:sp>
          <p:nvSpPr>
            <p:cNvPr id="18441" name="TextBox 18">
              <a:extLst>
                <a:ext uri="{FF2B5EF4-FFF2-40B4-BE49-F238E27FC236}">
                  <a16:creationId xmlns:a16="http://schemas.microsoft.com/office/drawing/2014/main" xmlns="" id="{0B25319B-8B47-632D-7BC5-E1901EED98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188" y="6450013"/>
              <a:ext cx="49582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r>
                <a:rPr lang="en-US" altLang="en-US" sz="1200" b="1"/>
                <a:t>Adopted from Khun Kobkul – European Commission  (July, 2022)</a:t>
              </a:r>
              <a:endParaRPr lang="th-TH" altLang="en-US" sz="1200" b="1"/>
            </a:p>
          </p:txBody>
        </p:sp>
        <p:pic>
          <p:nvPicPr>
            <p:cNvPr id="18442" name="Picture 2">
              <a:extLst>
                <a:ext uri="{FF2B5EF4-FFF2-40B4-BE49-F238E27FC236}">
                  <a16:creationId xmlns:a16="http://schemas.microsoft.com/office/drawing/2014/main" xmlns="" id="{672D6691-1C0A-E3E9-EC49-DFBC0BB943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85" t="80133" r="28535" b="11217"/>
            <a:stretch>
              <a:fillRect/>
            </a:stretch>
          </p:blipFill>
          <p:spPr bwMode="auto">
            <a:xfrm>
              <a:off x="4934309" y="6177734"/>
              <a:ext cx="575046" cy="57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Logo-PSU-EH-01 (1).png">
            <a:extLst>
              <a:ext uri="{FF2B5EF4-FFF2-40B4-BE49-F238E27FC236}">
                <a16:creationId xmlns:a16="http://schemas.microsoft.com/office/drawing/2014/main" xmlns="" id="{3555C2A8-2F4E-E52C-429B-D3CF34165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637713" y="76200"/>
            <a:ext cx="180340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4">
            <a:extLst>
              <a:ext uri="{FF2B5EF4-FFF2-40B4-BE49-F238E27FC236}">
                <a16:creationId xmlns:a16="http://schemas.microsoft.com/office/drawing/2014/main" xmlns="" id="{F464D4A7-CFCD-9A7E-8624-E1096D6C3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00" y="1819275"/>
            <a:ext cx="209867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600" b="1">
                <a:latin typeface="Corbel" panose="020B0503020204020204" pitchFamily="34" charset="0"/>
              </a:rPr>
              <a:t>Eligible </a:t>
            </a:r>
          </a:p>
          <a:p>
            <a:pPr eaLnBrk="1" hangingPunct="1"/>
            <a:r>
              <a:rPr lang="en-US" altLang="en-US" sz="3600" b="1">
                <a:latin typeface="Corbel" panose="020B0503020204020204" pitchFamily="34" charset="0"/>
              </a:rPr>
              <a:t>Applicant</a:t>
            </a:r>
            <a:endParaRPr lang="th-TH" altLang="en-US" sz="3600" b="1">
              <a:latin typeface="Corbel" panose="020B0503020204020204" pitchFamily="34" charset="0"/>
              <a:cs typeface="DilleniaUPC" panose="02020603050405020304" pitchFamily="18" charset="-34"/>
            </a:endParaRPr>
          </a:p>
        </p:txBody>
      </p:sp>
      <p:pic>
        <p:nvPicPr>
          <p:cNvPr id="19460" name="Picture 2">
            <a:extLst>
              <a:ext uri="{FF2B5EF4-FFF2-40B4-BE49-F238E27FC236}">
                <a16:creationId xmlns:a16="http://schemas.microsoft.com/office/drawing/2014/main" xmlns="" id="{4566F79B-A8BA-3C2F-0CDE-1E54F130E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" t="25333" r="35120" b="46896"/>
          <a:stretch>
            <a:fillRect/>
          </a:stretch>
        </p:blipFill>
        <p:spPr bwMode="auto">
          <a:xfrm>
            <a:off x="3760788" y="1300163"/>
            <a:ext cx="7466012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0B9B42F-1BA1-594A-37CE-83BD9B69713F}"/>
              </a:ext>
            </a:extLst>
          </p:cNvPr>
          <p:cNvSpPr/>
          <p:nvPr/>
        </p:nvSpPr>
        <p:spPr>
          <a:xfrm>
            <a:off x="10944225" y="1470025"/>
            <a:ext cx="358775" cy="1019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xmlns="" id="{EA702F6B-8B01-F423-53E4-309D1A95651E}"/>
              </a:ext>
            </a:extLst>
          </p:cNvPr>
          <p:cNvSpPr/>
          <p:nvPr/>
        </p:nvSpPr>
        <p:spPr>
          <a:xfrm>
            <a:off x="8370888" y="3271838"/>
            <a:ext cx="263525" cy="2444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8E7CCD7-1EB0-136E-7EB5-6A737A49E983}"/>
              </a:ext>
            </a:extLst>
          </p:cNvPr>
          <p:cNvSpPr txBox="1"/>
          <p:nvPr/>
        </p:nvSpPr>
        <p:spPr>
          <a:xfrm>
            <a:off x="4221163" y="4621213"/>
            <a:ext cx="6846887" cy="83026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The applicant applies on behalf of all participating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organizations involved in the proposal.</a:t>
            </a:r>
            <a:endParaRPr lang="th-TH" sz="2400" b="1" dirty="0">
              <a:latin typeface="+mn-lt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FB60E877-FF5A-B524-A7FF-B8AB7046E48A}"/>
              </a:ext>
            </a:extLst>
          </p:cNvPr>
          <p:cNvSpPr/>
          <p:nvPr/>
        </p:nvSpPr>
        <p:spPr>
          <a:xfrm>
            <a:off x="5995988" y="3005138"/>
            <a:ext cx="5268912" cy="2667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ECC485-1B1D-3DBF-E5D7-D69517965243}"/>
              </a:ext>
            </a:extLst>
          </p:cNvPr>
          <p:cNvSpPr txBox="1"/>
          <p:nvPr/>
        </p:nvSpPr>
        <p:spPr>
          <a:xfrm>
            <a:off x="6711950" y="3544888"/>
            <a:ext cx="3770313" cy="36830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Partner countries including Thailand</a:t>
            </a:r>
            <a:endParaRPr lang="th-TH" sz="1800" b="1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9466" name="Rectangle 14">
            <a:extLst>
              <a:ext uri="{FF2B5EF4-FFF2-40B4-BE49-F238E27FC236}">
                <a16:creationId xmlns:a16="http://schemas.microsoft.com/office/drawing/2014/main" xmlns="" id="{8920BEF7-26C1-CA91-DF9B-2FD47201F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975" y="3649663"/>
            <a:ext cx="28273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3600">
                <a:latin typeface="Corbel" panose="020B0503020204020204" pitchFamily="34" charset="0"/>
              </a:rPr>
              <a:t>CBHE project</a:t>
            </a:r>
            <a:endParaRPr lang="th-TH" altLang="en-US" sz="3600">
              <a:latin typeface="Corbel" panose="020B0503020204020204" pitchFamily="34" charset="0"/>
              <a:cs typeface="DilleniaUPC" panose="02020603050405020304" pitchFamily="18" charset="-34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8B3654CA-CD58-C179-4770-7AEF761E00B2}"/>
              </a:ext>
            </a:extLst>
          </p:cNvPr>
          <p:cNvCxnSpPr>
            <a:cxnSpLocks/>
          </p:cNvCxnSpPr>
          <p:nvPr/>
        </p:nvCxnSpPr>
        <p:spPr>
          <a:xfrm>
            <a:off x="309563" y="3433763"/>
            <a:ext cx="2947987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68" name="TextBox 14">
            <a:extLst>
              <a:ext uri="{FF2B5EF4-FFF2-40B4-BE49-F238E27FC236}">
                <a16:creationId xmlns:a16="http://schemas.microsoft.com/office/drawing/2014/main" xmlns="" id="{347F4F7C-6FA7-F28B-7C5B-FE5701F90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88" y="6338888"/>
            <a:ext cx="9577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400" b="1" dirty="0"/>
              <a:t>Adopted from </a:t>
            </a:r>
            <a:r>
              <a:rPr lang="en-US" altLang="en-US" sz="1400" b="1" dirty="0" err="1"/>
              <a:t>Khun</a:t>
            </a:r>
            <a:r>
              <a:rPr lang="en-US" altLang="en-US" sz="1400" b="1" dirty="0"/>
              <a:t> </a:t>
            </a:r>
            <a:r>
              <a:rPr lang="en-US" altLang="en-US" sz="1400" b="1" dirty="0" err="1"/>
              <a:t>Kobkul</a:t>
            </a:r>
            <a:r>
              <a:rPr lang="en-US" altLang="en-US" sz="1400" b="1" dirty="0"/>
              <a:t> – European Commission in Thailand and  Erasmus + Programme Guide (v.2 ,2022)</a:t>
            </a:r>
            <a:endParaRPr lang="th-TH" altLang="en-US" sz="14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Logo-PSU-EH-01 (1).png">
            <a:extLst>
              <a:ext uri="{FF2B5EF4-FFF2-40B4-BE49-F238E27FC236}">
                <a16:creationId xmlns:a16="http://schemas.microsoft.com/office/drawing/2014/main" xmlns="" id="{75201E57-0713-CB23-A1A9-BBC281131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10123488" y="-25400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32977F7-6902-5879-578D-3EB113D3D2CA}"/>
              </a:ext>
            </a:extLst>
          </p:cNvPr>
          <p:cNvSpPr/>
          <p:nvPr/>
        </p:nvSpPr>
        <p:spPr>
          <a:xfrm>
            <a:off x="195263" y="2782888"/>
            <a:ext cx="302260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CBHE projects</a:t>
            </a:r>
            <a:endParaRPr lang="th-TH" sz="3600" dirty="0">
              <a:latin typeface="+mn-lt"/>
              <a:cs typeface="+mn-cs"/>
            </a:endParaRPr>
          </a:p>
        </p:txBody>
      </p:sp>
      <p:pic>
        <p:nvPicPr>
          <p:cNvPr id="20484" name="Picture 4">
            <a:extLst>
              <a:ext uri="{FF2B5EF4-FFF2-40B4-BE49-F238E27FC236}">
                <a16:creationId xmlns:a16="http://schemas.microsoft.com/office/drawing/2014/main" xmlns="" id="{3E62ABF4-8432-4357-24A3-8AEDE809E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" t="27225" r="34128" b="13104"/>
          <a:stretch>
            <a:fillRect/>
          </a:stretch>
        </p:blipFill>
        <p:spPr bwMode="auto">
          <a:xfrm>
            <a:off x="3708400" y="941388"/>
            <a:ext cx="764857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0786B9D-19AA-B107-2B5A-506670760AF2}"/>
              </a:ext>
            </a:extLst>
          </p:cNvPr>
          <p:cNvSpPr/>
          <p:nvPr/>
        </p:nvSpPr>
        <p:spPr>
          <a:xfrm>
            <a:off x="195263" y="2039938"/>
            <a:ext cx="303530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Three types of</a:t>
            </a:r>
            <a:endParaRPr lang="th-TH" sz="3600" dirty="0">
              <a:latin typeface="+mn-lt"/>
              <a:cs typeface="+mn-cs"/>
            </a:endParaRPr>
          </a:p>
        </p:txBody>
      </p:sp>
      <p:sp>
        <p:nvSpPr>
          <p:cNvPr id="20486" name="TextBox 8">
            <a:extLst>
              <a:ext uri="{FF2B5EF4-FFF2-40B4-BE49-F238E27FC236}">
                <a16:creationId xmlns:a16="http://schemas.microsoft.com/office/drawing/2014/main" xmlns="" id="{101D26AA-DEC0-37E7-2C1D-C99CEB416C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350" y="5260975"/>
            <a:ext cx="3973513" cy="1000125"/>
          </a:xfrm>
          <a:prstGeom prst="rect">
            <a:avLst/>
          </a:prstGeom>
          <a:noFill/>
          <a:ln w="28575">
            <a:solidFill>
              <a:srgbClr val="72941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800" b="1"/>
              <a:t>e.g. submission by PSU (Thailand)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en-US" sz="1800"/>
              <a:t> </a:t>
            </a:r>
            <a:r>
              <a:rPr lang="en-US" altLang="en-US" sz="1600"/>
              <a:t>Minimum of 2 HEIs from Thailand + </a:t>
            </a:r>
          </a:p>
          <a:p>
            <a:pPr eaLnBrk="1" hangingPunct="1"/>
            <a:r>
              <a:rPr lang="en-US" altLang="en-US" sz="1600"/>
              <a:t>     Min 2 from EU countries (1 HEI each)</a:t>
            </a:r>
            <a:r>
              <a:rPr lang="en-US" altLang="en-US" sz="1800"/>
              <a:t> </a:t>
            </a:r>
            <a:endParaRPr lang="th-TH" altLang="en-US" sz="1800"/>
          </a:p>
        </p:txBody>
      </p:sp>
      <p:grpSp>
        <p:nvGrpSpPr>
          <p:cNvPr id="20487" name="Group 2">
            <a:extLst>
              <a:ext uri="{FF2B5EF4-FFF2-40B4-BE49-F238E27FC236}">
                <a16:creationId xmlns:a16="http://schemas.microsoft.com/office/drawing/2014/main" xmlns="" id="{B4F8E997-9DE1-9716-EBDE-9299AF6C057E}"/>
              </a:ext>
            </a:extLst>
          </p:cNvPr>
          <p:cNvGrpSpPr>
            <a:grpSpLocks/>
          </p:cNvGrpSpPr>
          <p:nvPr/>
        </p:nvGrpSpPr>
        <p:grpSpPr bwMode="auto">
          <a:xfrm>
            <a:off x="3760788" y="1312863"/>
            <a:ext cx="93662" cy="3902075"/>
            <a:chOff x="3760099" y="1312959"/>
            <a:chExt cx="93663" cy="3901387"/>
          </a:xfrm>
        </p:grpSpPr>
        <p:cxnSp>
          <p:nvCxnSpPr>
            <p:cNvPr id="12" name="Curved Connector 11">
              <a:extLst>
                <a:ext uri="{FF2B5EF4-FFF2-40B4-BE49-F238E27FC236}">
                  <a16:creationId xmlns:a16="http://schemas.microsoft.com/office/drawing/2014/main" xmlns="" id="{379CA39A-405B-7CCB-9DDC-A613D2105191}"/>
                </a:ext>
              </a:extLst>
            </p:cNvPr>
            <p:cNvCxnSpPr/>
            <p:nvPr/>
          </p:nvCxnSpPr>
          <p:spPr>
            <a:xfrm rot="16200000" flipH="1">
              <a:off x="1821310" y="3267620"/>
              <a:ext cx="3893451" cy="0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xmlns="" id="{0F901721-0003-E05D-4615-F4A3D9C7A618}"/>
                </a:ext>
              </a:extLst>
            </p:cNvPr>
            <p:cNvCxnSpPr/>
            <p:nvPr/>
          </p:nvCxnSpPr>
          <p:spPr>
            <a:xfrm>
              <a:off x="3760099" y="1312959"/>
              <a:ext cx="93663" cy="0"/>
            </a:xfrm>
            <a:prstGeom prst="line">
              <a:avLst/>
            </a:prstGeom>
            <a:ln w="28575">
              <a:solidFill>
                <a:srgbClr val="7294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488" name="TextBox 16">
            <a:extLst>
              <a:ext uri="{FF2B5EF4-FFF2-40B4-BE49-F238E27FC236}">
                <a16:creationId xmlns:a16="http://schemas.microsoft.com/office/drawing/2014/main" xmlns="" id="{E93F2B6F-66F4-820C-7409-F9AD7545A5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4763" y="5256213"/>
            <a:ext cx="3946525" cy="862012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ts val="300"/>
              </a:spcBef>
            </a:pPr>
            <a:r>
              <a:rPr lang="en-US" altLang="en-US" sz="1600"/>
              <a:t>Minimum of 2 third countries (min 2 HEIs each  +  Min 2 from EU countries (1 HEI each)</a:t>
            </a:r>
            <a:r>
              <a:rPr lang="en-US" altLang="en-US" sz="1800"/>
              <a:t> </a:t>
            </a:r>
            <a:endParaRPr lang="th-TH" altLang="en-US" sz="1800"/>
          </a:p>
        </p:txBody>
      </p:sp>
      <p:sp>
        <p:nvSpPr>
          <p:cNvPr id="18" name="Curved Left Arrow 17">
            <a:extLst>
              <a:ext uri="{FF2B5EF4-FFF2-40B4-BE49-F238E27FC236}">
                <a16:creationId xmlns:a16="http://schemas.microsoft.com/office/drawing/2014/main" xmlns="" id="{2A10C0B4-397B-03E5-1C2D-1BB75D253F52}"/>
              </a:ext>
            </a:extLst>
          </p:cNvPr>
          <p:cNvSpPr/>
          <p:nvPr/>
        </p:nvSpPr>
        <p:spPr>
          <a:xfrm rot="20091660">
            <a:off x="8134350" y="3495675"/>
            <a:ext cx="600075" cy="1781175"/>
          </a:xfrm>
          <a:prstGeom prst="curvedLeft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0">
              <a:solidFill>
                <a:schemeClr val="tx1"/>
              </a:solidFill>
            </a:endParaRPr>
          </a:p>
        </p:txBody>
      </p:sp>
      <p:grpSp>
        <p:nvGrpSpPr>
          <p:cNvPr id="20490" name="Group 12">
            <a:extLst>
              <a:ext uri="{FF2B5EF4-FFF2-40B4-BE49-F238E27FC236}">
                <a16:creationId xmlns:a16="http://schemas.microsoft.com/office/drawing/2014/main" xmlns="" id="{DF712952-944D-31A1-3F4C-6E4427AD60CF}"/>
              </a:ext>
            </a:extLst>
          </p:cNvPr>
          <p:cNvGrpSpPr>
            <a:grpSpLocks/>
          </p:cNvGrpSpPr>
          <p:nvPr/>
        </p:nvGrpSpPr>
        <p:grpSpPr bwMode="auto">
          <a:xfrm>
            <a:off x="50800" y="6437313"/>
            <a:ext cx="5457825" cy="390525"/>
            <a:chOff x="103188" y="6436719"/>
            <a:chExt cx="5457923" cy="391737"/>
          </a:xfrm>
        </p:grpSpPr>
        <p:sp>
          <p:nvSpPr>
            <p:cNvPr id="20491" name="TextBox 18">
              <a:extLst>
                <a:ext uri="{FF2B5EF4-FFF2-40B4-BE49-F238E27FC236}">
                  <a16:creationId xmlns:a16="http://schemas.microsoft.com/office/drawing/2014/main" xmlns="" id="{1CCCDFEC-69F7-8AD5-6E9A-DB1C238E00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188" y="6519021"/>
              <a:ext cx="49582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r>
                <a:rPr lang="en-US" altLang="en-US" sz="1200" b="1"/>
                <a:t>Adopted from Khun Kobkul – European Commission  (July, 2022)</a:t>
              </a:r>
              <a:endParaRPr lang="th-TH" altLang="en-US" sz="1200" b="1"/>
            </a:p>
          </p:txBody>
        </p:sp>
        <p:pic>
          <p:nvPicPr>
            <p:cNvPr id="20492" name="Picture 2">
              <a:extLst>
                <a:ext uri="{FF2B5EF4-FFF2-40B4-BE49-F238E27FC236}">
                  <a16:creationId xmlns:a16="http://schemas.microsoft.com/office/drawing/2014/main" xmlns="" id="{1B7100FE-DD7A-97AC-E3E0-0A7D10A4B4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85" t="82870" r="28535" b="11217"/>
            <a:stretch>
              <a:fillRect/>
            </a:stretch>
          </p:blipFill>
          <p:spPr bwMode="auto">
            <a:xfrm>
              <a:off x="4986065" y="6436719"/>
              <a:ext cx="575046" cy="391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Logo-PSU-EH-01 (1).png">
            <a:extLst>
              <a:ext uri="{FF2B5EF4-FFF2-40B4-BE49-F238E27FC236}">
                <a16:creationId xmlns:a16="http://schemas.microsoft.com/office/drawing/2014/main" xmlns="" id="{C5DE40E9-4DA2-5B2D-E0F1-548C4C7F9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883775" y="41275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61836C5-3536-EDA5-B6AC-CB41A6BAF1D5}"/>
              </a:ext>
            </a:extLst>
          </p:cNvPr>
          <p:cNvSpPr txBox="1"/>
          <p:nvPr/>
        </p:nvSpPr>
        <p:spPr>
          <a:xfrm>
            <a:off x="-47625" y="2665413"/>
            <a:ext cx="3573463" cy="2432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the funding rules?</a:t>
            </a:r>
          </a:p>
          <a:p>
            <a:pPr eaLnBrk="1" hangingPunct="1">
              <a:defRPr/>
            </a:pP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600" b="1" dirty="0"/>
              <a:t>- Lump sum funding model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1600" b="1" dirty="0"/>
              <a:t>     - Determined based on the </a:t>
            </a:r>
          </a:p>
          <a:p>
            <a:pPr marL="361950" indent="79375" eaLnBrk="1" hangingPunct="1">
              <a:defRPr/>
            </a:pPr>
            <a:r>
              <a:rPr lang="en-US" sz="1600" b="1" dirty="0"/>
              <a:t>estimated budget of the </a:t>
            </a:r>
          </a:p>
          <a:p>
            <a:pPr marL="361950" indent="79375" eaLnBrk="1" hangingPunct="1">
              <a:defRPr/>
            </a:pPr>
            <a:r>
              <a:rPr lang="en-US" sz="1600" b="1" dirty="0"/>
              <a:t>proposed activities by </a:t>
            </a:r>
          </a:p>
          <a:p>
            <a:pPr marL="361950" indent="79375" eaLnBrk="1" hangingPunct="1">
              <a:defRPr/>
            </a:pPr>
            <a:r>
              <a:rPr lang="en-US" sz="1600" b="1" dirty="0"/>
              <a:t>the applicant</a:t>
            </a:r>
          </a:p>
          <a:p>
            <a:pPr eaLnBrk="1" hangingPunct="1">
              <a:defRPr/>
            </a:pPr>
            <a:endParaRPr lang="th-TH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987E2F58-6406-9072-3783-EAECFD07E11C}"/>
              </a:ext>
            </a:extLst>
          </p:cNvPr>
          <p:cNvGraphicFramePr/>
          <p:nvPr/>
        </p:nvGraphicFramePr>
        <p:xfrm>
          <a:off x="3892388" y="789574"/>
          <a:ext cx="730112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509" name="Rectangle 14">
            <a:extLst>
              <a:ext uri="{FF2B5EF4-FFF2-40B4-BE49-F238E27FC236}">
                <a16:creationId xmlns:a16="http://schemas.microsoft.com/office/drawing/2014/main" xmlns="" id="{9D6E9130-DA21-EDD7-586F-CD9D15F3B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3" y="1270000"/>
            <a:ext cx="2827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3600" b="1">
                <a:latin typeface="Corbel" panose="020B0503020204020204" pitchFamily="34" charset="0"/>
              </a:rPr>
              <a:t>CBHE project</a:t>
            </a:r>
            <a:endParaRPr lang="th-TH" altLang="en-US" sz="3600" b="1">
              <a:latin typeface="Corbel" panose="020B0503020204020204" pitchFamily="34" charset="0"/>
              <a:cs typeface="DilleniaUPC" panose="02020603050405020304" pitchFamily="18" charset="-34"/>
            </a:endParaRPr>
          </a:p>
        </p:txBody>
      </p:sp>
      <p:pic>
        <p:nvPicPr>
          <p:cNvPr id="21510" name="Picture 2">
            <a:extLst>
              <a:ext uri="{FF2B5EF4-FFF2-40B4-BE49-F238E27FC236}">
                <a16:creationId xmlns:a16="http://schemas.microsoft.com/office/drawing/2014/main" xmlns="" id="{3C4FCF3F-B0D0-6CEC-BDA8-3E1A9173D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85" t="82870" r="28535" b="11217"/>
          <a:stretch>
            <a:fillRect/>
          </a:stretch>
        </p:blipFill>
        <p:spPr bwMode="auto">
          <a:xfrm>
            <a:off x="4933950" y="6437313"/>
            <a:ext cx="5746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Box 18">
            <a:extLst>
              <a:ext uri="{FF2B5EF4-FFF2-40B4-BE49-F238E27FC236}">
                <a16:creationId xmlns:a16="http://schemas.microsoft.com/office/drawing/2014/main" xmlns="" id="{445ECC77-1254-BA34-FD0B-C5FC37AC7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" y="6553200"/>
            <a:ext cx="49593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200" b="1"/>
              <a:t>Adopted from Khun Kobkul – European Commission  (July, 2022)</a:t>
            </a:r>
            <a:endParaRPr lang="th-TH" altLang="en-US" sz="12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Logo-PSU-EH-01 (1).png">
            <a:extLst>
              <a:ext uri="{FF2B5EF4-FFF2-40B4-BE49-F238E27FC236}">
                <a16:creationId xmlns:a16="http://schemas.microsoft.com/office/drawing/2014/main" xmlns="" id="{41A18F9C-95A9-C19B-3853-C68AA39D9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599613" y="198438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E3E8BB5-9AB0-1773-126F-C8445112D4D3}"/>
              </a:ext>
            </a:extLst>
          </p:cNvPr>
          <p:cNvSpPr txBox="1"/>
          <p:nvPr/>
        </p:nvSpPr>
        <p:spPr>
          <a:xfrm>
            <a:off x="-3175" y="374650"/>
            <a:ext cx="8190572" cy="430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latin typeface="+mn-lt"/>
                <a:cs typeface="+mn-cs"/>
              </a:rPr>
              <a:t>Strand 1: Fostering access to cooperation in higher education (HE)</a:t>
            </a:r>
            <a:endParaRPr lang="th-TH" sz="2200" b="1" dirty="0">
              <a:latin typeface="+mn-lt"/>
              <a:cs typeface="+mn-cs"/>
            </a:endParaRPr>
          </a:p>
        </p:txBody>
      </p:sp>
      <p:sp>
        <p:nvSpPr>
          <p:cNvPr id="22532" name="TextBox 5">
            <a:extLst>
              <a:ext uri="{FF2B5EF4-FFF2-40B4-BE49-F238E27FC236}">
                <a16:creationId xmlns:a16="http://schemas.microsoft.com/office/drawing/2014/main" xmlns="" id="{BDDD23BA-C043-4111-7D19-AF066BADF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5538" y="1024749"/>
            <a:ext cx="2418306" cy="43088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en-US" altLang="en-US" sz="2200" b="1" dirty="0">
                <a:latin typeface="Corbel" panose="020B0503020204020204" pitchFamily="34" charset="0"/>
              </a:rPr>
              <a:t>Focus </a:t>
            </a:r>
            <a:endParaRPr lang="th-TH" altLang="en-US" sz="2200" b="1" dirty="0">
              <a:latin typeface="Corbel" panose="020B0503020204020204" pitchFamily="34" charset="0"/>
              <a:cs typeface="DilleniaUPC" panose="02020603050405020304" pitchFamily="18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1902628-938D-452C-E26C-39F6F4F7E253}"/>
              </a:ext>
            </a:extLst>
          </p:cNvPr>
          <p:cNvSpPr txBox="1"/>
          <p:nvPr/>
        </p:nvSpPr>
        <p:spPr>
          <a:xfrm>
            <a:off x="1023561" y="4754563"/>
            <a:ext cx="3363421" cy="76944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marL="1074738" indent="-107473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latin typeface="+mn-lt"/>
                <a:cs typeface="+mn-cs"/>
              </a:rPr>
              <a:t>Strand 2: Partnerships for </a:t>
            </a:r>
          </a:p>
          <a:p>
            <a:pPr marL="1074738" indent="-107473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latin typeface="+mn-lt"/>
                <a:cs typeface="+mn-cs"/>
              </a:rPr>
              <a:t>transformation in HE</a:t>
            </a:r>
            <a:endParaRPr lang="th-TH" sz="2200" b="1" dirty="0">
              <a:latin typeface="+mn-lt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F51D14B-5602-5950-37D5-13FEAEFD1AFC}"/>
              </a:ext>
            </a:extLst>
          </p:cNvPr>
          <p:cNvSpPr txBox="1"/>
          <p:nvPr/>
        </p:nvSpPr>
        <p:spPr>
          <a:xfrm>
            <a:off x="3535363" y="1399399"/>
            <a:ext cx="6287940" cy="1892826"/>
          </a:xfrm>
          <a:prstGeom prst="rect">
            <a:avLst/>
          </a:prstGeom>
          <a:solidFill>
            <a:srgbClr val="002060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HEIs in remote regions/areas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Involvement of students and staff with fewer opportunities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Clear added-value for target beneficiaries</a:t>
            </a:r>
          </a:p>
          <a:p>
            <a:pPr eaLnBrk="1" hangingPunct="1">
              <a:defRPr/>
            </a:pP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BBE83CA-695F-47F5-CB91-8E1EAEF27B43}"/>
              </a:ext>
            </a:extLst>
          </p:cNvPr>
          <p:cNvSpPr txBox="1"/>
          <p:nvPr/>
        </p:nvSpPr>
        <p:spPr>
          <a:xfrm>
            <a:off x="4463831" y="3835636"/>
            <a:ext cx="7246937" cy="2339975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600" dirty="0"/>
              <a:t>  </a:t>
            </a:r>
            <a:r>
              <a:rPr lang="en-US" sz="1600" b="1" dirty="0"/>
              <a:t>Innovation in HE (new approaches and initiatives)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600" dirty="0"/>
              <a:t>  Enhance relevance for </a:t>
            </a:r>
            <a:r>
              <a:rPr lang="en-US" sz="1600" dirty="0" err="1"/>
              <a:t>labour</a:t>
            </a:r>
            <a:r>
              <a:rPr lang="en-US" sz="1600" dirty="0"/>
              <a:t> market and society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600" dirty="0"/>
              <a:t>  </a:t>
            </a:r>
            <a:r>
              <a:rPr lang="en-US" sz="1600" b="1" dirty="0"/>
              <a:t>Promoting reform in HEIs (more democratic, inclusive, equitable)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n-US" sz="1600" dirty="0"/>
              <a:t>  Transfer of experience, competences and good practice </a:t>
            </a:r>
          </a:p>
          <a:p>
            <a:pPr eaLnBrk="1" hangingPunct="1">
              <a:defRPr/>
            </a:pPr>
            <a:r>
              <a:rPr lang="en-US" sz="1600" dirty="0"/>
              <a:t>    (migration, climate change, governance, shifts towards digital economy)</a:t>
            </a:r>
          </a:p>
          <a:p>
            <a:pPr eaLnBrk="1" hangingPunct="1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en-US" sz="1600" dirty="0"/>
              <a:t>  Significant and long-term impact beyond project’s lifetime, benefitting the</a:t>
            </a:r>
          </a:p>
          <a:p>
            <a:pPr eaLnBrk="1" hangingPunct="1">
              <a:defRPr/>
            </a:pPr>
            <a:r>
              <a:rPr lang="en-US" sz="1600" dirty="0"/>
              <a:t>    society as a whole</a:t>
            </a:r>
            <a:endParaRPr lang="th-TH" sz="1600" dirty="0"/>
          </a:p>
        </p:txBody>
      </p:sp>
      <p:sp>
        <p:nvSpPr>
          <p:cNvPr id="22536" name="TextBox 7">
            <a:extLst>
              <a:ext uri="{FF2B5EF4-FFF2-40B4-BE49-F238E27FC236}">
                <a16:creationId xmlns:a16="http://schemas.microsoft.com/office/drawing/2014/main" xmlns="" id="{7A0EE9E0-AE55-580D-BF17-88426C20C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0277" y="3414196"/>
            <a:ext cx="3342298" cy="43088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en-US" altLang="en-US" sz="2200" b="1" dirty="0">
                <a:latin typeface="Corbel" panose="020B0503020204020204" pitchFamily="34" charset="0"/>
              </a:rPr>
              <a:t>Elements </a:t>
            </a:r>
            <a:endParaRPr lang="th-TH" altLang="en-US" sz="2200" b="1" dirty="0">
              <a:latin typeface="Corbel" panose="020B0503020204020204" pitchFamily="34" charset="0"/>
              <a:cs typeface="DilleniaUPC" panose="02020603050405020304" pitchFamily="18" charset="-34"/>
            </a:endParaRPr>
          </a:p>
        </p:txBody>
      </p:sp>
      <p:grpSp>
        <p:nvGrpSpPr>
          <p:cNvPr id="22537" name="Group 13">
            <a:extLst>
              <a:ext uri="{FF2B5EF4-FFF2-40B4-BE49-F238E27FC236}">
                <a16:creationId xmlns:a16="http://schemas.microsoft.com/office/drawing/2014/main" xmlns="" id="{B11C0E1E-9358-4347-582C-7216A12F10B2}"/>
              </a:ext>
            </a:extLst>
          </p:cNvPr>
          <p:cNvGrpSpPr>
            <a:grpSpLocks/>
          </p:cNvGrpSpPr>
          <p:nvPr/>
        </p:nvGrpSpPr>
        <p:grpSpPr bwMode="auto">
          <a:xfrm>
            <a:off x="314325" y="998589"/>
            <a:ext cx="2892425" cy="3316287"/>
            <a:chOff x="313899" y="1378424"/>
            <a:chExt cx="2893325" cy="3316406"/>
          </a:xfrm>
        </p:grpSpPr>
        <p:sp>
          <p:nvSpPr>
            <p:cNvPr id="13" name="Explosion 1 12">
              <a:extLst>
                <a:ext uri="{FF2B5EF4-FFF2-40B4-BE49-F238E27FC236}">
                  <a16:creationId xmlns:a16="http://schemas.microsoft.com/office/drawing/2014/main" xmlns="" id="{6A83CC8F-F96B-6712-33B8-77DCB6D013B3}"/>
                </a:ext>
              </a:extLst>
            </p:cNvPr>
            <p:cNvSpPr/>
            <p:nvPr/>
          </p:nvSpPr>
          <p:spPr>
            <a:xfrm>
              <a:off x="313899" y="1378424"/>
              <a:ext cx="2893325" cy="3316406"/>
            </a:xfrm>
            <a:prstGeom prst="irregularSeal1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th-TH" sz="1800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A3A6D068-1FDF-D224-FD25-86661ABB2BA5}"/>
                </a:ext>
              </a:extLst>
            </p:cNvPr>
            <p:cNvSpPr txBox="1"/>
            <p:nvPr/>
          </p:nvSpPr>
          <p:spPr>
            <a:xfrm>
              <a:off x="1023733" y="2430535"/>
              <a:ext cx="1481598" cy="10160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50000"/>
                </a:lnSpc>
                <a:defRPr/>
              </a:pPr>
              <a:r>
                <a:rPr lang="en-US" sz="20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Important </a:t>
              </a: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en-US" sz="20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Messages </a:t>
              </a:r>
              <a:endParaRPr lang="th-TH" sz="20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2538" name="TextBox 18">
            <a:extLst>
              <a:ext uri="{FF2B5EF4-FFF2-40B4-BE49-F238E27FC236}">
                <a16:creationId xmlns:a16="http://schemas.microsoft.com/office/drawing/2014/main" xmlns="" id="{B870E149-A28D-D970-7EAF-E6D36000D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6605588"/>
            <a:ext cx="536733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300" b="1"/>
              <a:t>Adopted from Khun Kobkul – European Commission  (July, 2022)</a:t>
            </a:r>
            <a:endParaRPr lang="th-TH" altLang="en-US" sz="1300" b="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BC9A2DB-EA7B-E357-AECF-97FAA0AF5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85" t="82870" r="28535" b="11217"/>
          <a:stretch>
            <a:fillRect/>
          </a:stretch>
        </p:blipFill>
        <p:spPr bwMode="auto">
          <a:xfrm>
            <a:off x="5453305" y="6455535"/>
            <a:ext cx="5746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Logo-PSU-EH-01 (1).png">
            <a:extLst>
              <a:ext uri="{FF2B5EF4-FFF2-40B4-BE49-F238E27FC236}">
                <a16:creationId xmlns:a16="http://schemas.microsoft.com/office/drawing/2014/main" xmlns="" id="{1F86E09C-3D21-DAE5-DEBE-E12B07AEF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599613" y="198438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2">
            <a:extLst>
              <a:ext uri="{FF2B5EF4-FFF2-40B4-BE49-F238E27FC236}">
                <a16:creationId xmlns:a16="http://schemas.microsoft.com/office/drawing/2014/main" xmlns="" id="{5E66E7C9-532F-1E51-FDC3-446B069B0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8" t="30853" r="28320" b="25391"/>
          <a:stretch>
            <a:fillRect/>
          </a:stretch>
        </p:blipFill>
        <p:spPr bwMode="auto">
          <a:xfrm>
            <a:off x="534988" y="2376488"/>
            <a:ext cx="2346325" cy="303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34B281D-0B5E-C8A6-1C0F-7416A1CB5EB9}"/>
              </a:ext>
            </a:extLst>
          </p:cNvPr>
          <p:cNvSpPr txBox="1"/>
          <p:nvPr/>
        </p:nvSpPr>
        <p:spPr>
          <a:xfrm>
            <a:off x="3600450" y="1751013"/>
            <a:ext cx="8386763" cy="4016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endParaRPr lang="en-US" sz="2000" b="1" dirty="0">
              <a:solidFill>
                <a:srgbClr val="003192"/>
              </a:solidFill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rgbClr val="003192"/>
                </a:solidFill>
              </a:rPr>
              <a:t>  </a:t>
            </a:r>
            <a:r>
              <a:rPr lang="en-US" sz="2400" b="1" dirty="0">
                <a:solidFill>
                  <a:srgbClr val="C00000"/>
                </a:solidFill>
              </a:rPr>
              <a:t>Inclusion and Diversity  </a:t>
            </a:r>
            <a:r>
              <a:rPr lang="en-US" sz="2000" b="1" dirty="0">
                <a:solidFill>
                  <a:srgbClr val="003192"/>
                </a:solidFill>
              </a:rPr>
              <a:t>(increase accessibility and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2000" b="1" dirty="0">
                <a:solidFill>
                  <a:srgbClr val="003192"/>
                </a:solidFill>
              </a:rPr>
              <a:t>    outreach to people with fewer opportunities: e.g. </a:t>
            </a:r>
            <a:r>
              <a:rPr lang="en-US" sz="1900" b="1" dirty="0"/>
              <a:t>d</a:t>
            </a:r>
            <a:r>
              <a:rPr lang="cs-CZ" sz="1900" b="1" dirty="0"/>
              <a:t>isabilities</a:t>
            </a:r>
            <a:r>
              <a:rPr lang="en-US" sz="1900" b="1" dirty="0"/>
              <a:t>,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1900" b="1" dirty="0"/>
              <a:t>    barriers linked to education and training systems, people belonging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1900" b="1" dirty="0"/>
              <a:t>    to a national or ethnic minority, less developed areas </a:t>
            </a:r>
            <a:r>
              <a:rPr lang="cs-CZ" sz="1900" dirty="0"/>
              <a:t>etc</a:t>
            </a:r>
            <a:r>
              <a:rPr lang="en-US" sz="1900" dirty="0"/>
              <a:t>.</a:t>
            </a:r>
            <a:r>
              <a:rPr lang="en-US" sz="1900" b="1" dirty="0">
                <a:solidFill>
                  <a:srgbClr val="003192"/>
                </a:solidFill>
              </a:rPr>
              <a:t>)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rgbClr val="003192"/>
                </a:solidFill>
              </a:rPr>
              <a:t> 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Digital Transformation </a:t>
            </a:r>
            <a:r>
              <a:rPr lang="en-US" sz="2000" b="1" dirty="0">
                <a:solidFill>
                  <a:srgbClr val="003192"/>
                </a:solidFill>
              </a:rPr>
              <a:t>(foster digital skills/digital literacy)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rgbClr val="003192"/>
                </a:solidFill>
              </a:rPr>
              <a:t>  </a:t>
            </a:r>
            <a:r>
              <a:rPr lang="en-US" sz="2400" b="1" dirty="0">
                <a:solidFill>
                  <a:srgbClr val="00B050"/>
                </a:solidFill>
              </a:rPr>
              <a:t>Environment and Fight Against Climate Change </a:t>
            </a:r>
          </a:p>
          <a:p>
            <a:pPr eaLnBrk="1" hangingPunct="1">
              <a:defRPr/>
            </a:pPr>
            <a:r>
              <a:rPr lang="en-US" sz="2000" b="1" dirty="0">
                <a:solidFill>
                  <a:srgbClr val="003192"/>
                </a:solidFill>
              </a:rPr>
              <a:t>    (The use of innovative practices make learners/staff true factors </a:t>
            </a:r>
          </a:p>
          <a:p>
            <a:pPr eaLnBrk="1" hangingPunct="1">
              <a:defRPr/>
            </a:pPr>
            <a:r>
              <a:rPr lang="en-US" sz="2000" b="1" dirty="0">
                <a:solidFill>
                  <a:srgbClr val="003192"/>
                </a:solidFill>
              </a:rPr>
              <a:t>     of  changes)</a:t>
            </a:r>
            <a:endParaRPr lang="th-TH" sz="2000" b="1" dirty="0">
              <a:solidFill>
                <a:srgbClr val="00319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8DA27B9-FE93-1E1E-8574-F96AE4B32EA4}"/>
              </a:ext>
            </a:extLst>
          </p:cNvPr>
          <p:cNvSpPr txBox="1"/>
          <p:nvPr/>
        </p:nvSpPr>
        <p:spPr>
          <a:xfrm>
            <a:off x="541338" y="1020763"/>
            <a:ext cx="6099175" cy="646112"/>
          </a:xfrm>
          <a:prstGeom prst="rect">
            <a:avLst/>
          </a:prstGeom>
          <a:solidFill>
            <a:srgbClr val="002060"/>
          </a:solidFill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 Priorities</a:t>
            </a:r>
          </a:p>
        </p:txBody>
      </p:sp>
      <p:sp>
        <p:nvSpPr>
          <p:cNvPr id="23558" name="TextBox 18">
            <a:extLst>
              <a:ext uri="{FF2B5EF4-FFF2-40B4-BE49-F238E27FC236}">
                <a16:creationId xmlns:a16="http://schemas.microsoft.com/office/drawing/2014/main" xmlns="" id="{8A8791A9-78F3-0035-ACA4-69F83471C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38" y="6400800"/>
            <a:ext cx="53673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300" b="1"/>
              <a:t>Adopted from Khun Kobkul – European Commission  (July, 2022)</a:t>
            </a:r>
            <a:endParaRPr lang="th-TH" altLang="en-US" sz="1300" b="1"/>
          </a:p>
        </p:txBody>
      </p:sp>
      <p:pic>
        <p:nvPicPr>
          <p:cNvPr id="23559" name="Picture 2">
            <a:extLst>
              <a:ext uri="{FF2B5EF4-FFF2-40B4-BE49-F238E27FC236}">
                <a16:creationId xmlns:a16="http://schemas.microsoft.com/office/drawing/2014/main" xmlns="" id="{6A9DDD31-BD40-CA8B-E7D8-9924AE7B2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85" t="82870" r="28535" b="11217"/>
          <a:stretch>
            <a:fillRect/>
          </a:stretch>
        </p:blipFill>
        <p:spPr bwMode="auto">
          <a:xfrm>
            <a:off x="5875338" y="6300788"/>
            <a:ext cx="5746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Logo-PSU-EH-01 (1).png">
            <a:extLst>
              <a:ext uri="{FF2B5EF4-FFF2-40B4-BE49-F238E27FC236}">
                <a16:creationId xmlns:a16="http://schemas.microsoft.com/office/drawing/2014/main" xmlns="" id="{C1E5C158-6023-344A-EEB3-AF549DA42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883775" y="41275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558BCCB-4709-F0E2-EAC5-FAFE059FBF52}"/>
              </a:ext>
            </a:extLst>
          </p:cNvPr>
          <p:cNvSpPr txBox="1"/>
          <p:nvPr/>
        </p:nvSpPr>
        <p:spPr>
          <a:xfrm>
            <a:off x="-47625" y="2665413"/>
            <a:ext cx="3573463" cy="2432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the funding rules?</a:t>
            </a:r>
          </a:p>
          <a:p>
            <a:pPr eaLnBrk="1" hangingPunct="1">
              <a:defRPr/>
            </a:pP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600" b="1" dirty="0"/>
              <a:t>- Lump sum funding model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1600" b="1" dirty="0"/>
              <a:t>     - Determined based on the </a:t>
            </a:r>
          </a:p>
          <a:p>
            <a:pPr marL="361950" indent="79375" eaLnBrk="1" hangingPunct="1">
              <a:defRPr/>
            </a:pPr>
            <a:r>
              <a:rPr lang="en-US" sz="1600" b="1" dirty="0"/>
              <a:t>estimated budget of the </a:t>
            </a:r>
          </a:p>
          <a:p>
            <a:pPr marL="361950" indent="79375" eaLnBrk="1" hangingPunct="1">
              <a:defRPr/>
            </a:pPr>
            <a:r>
              <a:rPr lang="en-US" sz="1600" b="1" dirty="0"/>
              <a:t>proposed activities by </a:t>
            </a:r>
          </a:p>
          <a:p>
            <a:pPr marL="361950" indent="79375" eaLnBrk="1" hangingPunct="1">
              <a:defRPr/>
            </a:pPr>
            <a:r>
              <a:rPr lang="en-US" sz="1600" b="1" dirty="0"/>
              <a:t>the applicant</a:t>
            </a:r>
          </a:p>
          <a:p>
            <a:pPr eaLnBrk="1" hangingPunct="1">
              <a:defRPr/>
            </a:pPr>
            <a:endParaRPr lang="th-TH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AD4D01E0-B56C-B114-04E2-4BA8D3BB1B11}"/>
              </a:ext>
            </a:extLst>
          </p:cNvPr>
          <p:cNvGraphicFramePr/>
          <p:nvPr/>
        </p:nvGraphicFramePr>
        <p:xfrm>
          <a:off x="3892388" y="789574"/>
          <a:ext cx="730112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581" name="Rectangle 14">
            <a:extLst>
              <a:ext uri="{FF2B5EF4-FFF2-40B4-BE49-F238E27FC236}">
                <a16:creationId xmlns:a16="http://schemas.microsoft.com/office/drawing/2014/main" xmlns="" id="{93F89ADA-929C-7D19-039D-7AFC776D5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3" y="1270000"/>
            <a:ext cx="2827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3600" b="1">
                <a:latin typeface="Corbel" panose="020B0503020204020204" pitchFamily="34" charset="0"/>
              </a:rPr>
              <a:t>CBHE project</a:t>
            </a:r>
            <a:endParaRPr lang="th-TH" altLang="en-US" sz="3600" b="1">
              <a:latin typeface="Corbel" panose="020B0503020204020204" pitchFamily="34" charset="0"/>
              <a:cs typeface="DilleniaUPC" panose="02020603050405020304" pitchFamily="18" charset="-34"/>
            </a:endParaRPr>
          </a:p>
        </p:txBody>
      </p:sp>
      <p:pic>
        <p:nvPicPr>
          <p:cNvPr id="24582" name="Picture 2">
            <a:extLst>
              <a:ext uri="{FF2B5EF4-FFF2-40B4-BE49-F238E27FC236}">
                <a16:creationId xmlns:a16="http://schemas.microsoft.com/office/drawing/2014/main" xmlns="" id="{9E53AF42-7CF5-DA40-BF09-6D3921ECA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85" t="82870" r="28535" b="11217"/>
          <a:stretch>
            <a:fillRect/>
          </a:stretch>
        </p:blipFill>
        <p:spPr bwMode="auto">
          <a:xfrm>
            <a:off x="4933950" y="6437313"/>
            <a:ext cx="5746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TextBox 18">
            <a:extLst>
              <a:ext uri="{FF2B5EF4-FFF2-40B4-BE49-F238E27FC236}">
                <a16:creationId xmlns:a16="http://schemas.microsoft.com/office/drawing/2014/main" xmlns="" id="{715569F4-3C98-7C45-10B5-9EB79C54D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" y="6553200"/>
            <a:ext cx="49593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200" b="1"/>
              <a:t>Adopted from Khun Kobkul – European Commission  (July, 2022)</a:t>
            </a:r>
            <a:endParaRPr lang="th-TH" altLang="en-US" sz="12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A53F652E-985E-E87C-7599-28147C6A577A}"/>
              </a:ext>
            </a:extLst>
          </p:cNvPr>
          <p:cNvSpPr txBox="1">
            <a:spLocks/>
          </p:cNvSpPr>
          <p:nvPr/>
        </p:nvSpPr>
        <p:spPr>
          <a:xfrm>
            <a:off x="225425" y="1163638"/>
            <a:ext cx="2947988" cy="460057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Programme:</a:t>
            </a:r>
            <a:b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Erasmus +</a:t>
            </a:r>
            <a:b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h-TH" dirty="0">
              <a:solidFill>
                <a:srgbClr val="003192"/>
              </a:solidFill>
            </a:endParaRPr>
          </a:p>
        </p:txBody>
      </p:sp>
      <p:pic>
        <p:nvPicPr>
          <p:cNvPr id="7171" name="Picture 5" descr="Logo-PSU-EH-01 (1).png">
            <a:extLst>
              <a:ext uri="{FF2B5EF4-FFF2-40B4-BE49-F238E27FC236}">
                <a16:creationId xmlns:a16="http://schemas.microsoft.com/office/drawing/2014/main" xmlns="" id="{26B7D16B-9105-17DA-86E6-EAC5C0E3D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225425" y="0"/>
            <a:ext cx="18049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89C3B68F-335C-EA8A-66BA-30F7F97E3104}"/>
              </a:ext>
            </a:extLst>
          </p:cNvPr>
          <p:cNvCxnSpPr>
            <a:cxnSpLocks/>
          </p:cNvCxnSpPr>
          <p:nvPr/>
        </p:nvCxnSpPr>
        <p:spPr>
          <a:xfrm>
            <a:off x="309563" y="3433763"/>
            <a:ext cx="2947987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173" name="Group 8">
            <a:extLst>
              <a:ext uri="{FF2B5EF4-FFF2-40B4-BE49-F238E27FC236}">
                <a16:creationId xmlns:a16="http://schemas.microsoft.com/office/drawing/2014/main" xmlns="" id="{D3B2A72B-F8CB-128A-7E62-978F77F5F2BA}"/>
              </a:ext>
            </a:extLst>
          </p:cNvPr>
          <p:cNvGrpSpPr>
            <a:grpSpLocks/>
          </p:cNvGrpSpPr>
          <p:nvPr/>
        </p:nvGrpSpPr>
        <p:grpSpPr bwMode="auto">
          <a:xfrm>
            <a:off x="3440113" y="461963"/>
            <a:ext cx="6919912" cy="1206500"/>
            <a:chOff x="3440785" y="461912"/>
            <a:chExt cx="6919273" cy="1206626"/>
          </a:xfrm>
        </p:grpSpPr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xmlns="" id="{72275A84-36BE-084F-C209-A97F8BA89E52}"/>
                </a:ext>
              </a:extLst>
            </p:cNvPr>
            <p:cNvSpPr/>
            <p:nvPr/>
          </p:nvSpPr>
          <p:spPr>
            <a:xfrm>
              <a:off x="3440785" y="461912"/>
              <a:ext cx="6919273" cy="120662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8" name="Subtitle 2">
              <a:extLst>
                <a:ext uri="{FF2B5EF4-FFF2-40B4-BE49-F238E27FC236}">
                  <a16:creationId xmlns:a16="http://schemas.microsoft.com/office/drawing/2014/main" xmlns="" id="{3449BE09-8259-1059-1E0B-46B2379463D6}"/>
                </a:ext>
              </a:extLst>
            </p:cNvPr>
            <p:cNvSpPr txBox="1">
              <a:spLocks/>
            </p:cNvSpPr>
            <p:nvPr/>
          </p:nvSpPr>
          <p:spPr>
            <a:xfrm>
              <a:off x="3956674" y="914396"/>
              <a:ext cx="4544593" cy="495352"/>
            </a:xfrm>
            <a:prstGeom prst="rect">
              <a:avLst/>
            </a:prstGeom>
          </p:spPr>
          <p:txBody>
            <a:bodyPr anchor="ctr">
              <a:normAutofit fontScale="77500" lnSpcReduction="20000"/>
            </a:bodyPr>
            <a:lstStyle>
              <a:lvl1pPr marL="182880" indent="-18288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18288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18288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18288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18288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Wingdings 2" pitchFamily="18" charset="2"/>
                <a:buNone/>
                <a:defRPr/>
              </a:pPr>
              <a:r>
                <a:rPr lang="en-US" sz="4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</a:rPr>
                <a:t>Opportunities for PSU</a:t>
              </a:r>
              <a:endParaRPr lang="th-TH" sz="4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3687F85-74B2-8A70-CCA3-8B5DAB461A9F}"/>
              </a:ext>
            </a:extLst>
          </p:cNvPr>
          <p:cNvSpPr txBox="1"/>
          <p:nvPr/>
        </p:nvSpPr>
        <p:spPr>
          <a:xfrm>
            <a:off x="3778250" y="1589088"/>
            <a:ext cx="6891338" cy="4259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FontTx/>
              <a:buBlip>
                <a:blip r:embed="rId3"/>
              </a:buBlip>
              <a:defRPr/>
            </a:pPr>
            <a:r>
              <a:rPr lang="en-US" sz="1800" b="1" dirty="0">
                <a:latin typeface="+mn-lt"/>
                <a:cs typeface="+mn-cs"/>
              </a:rPr>
              <a:t>   Past and Present Situation of the Erasmus+ Projects at PSU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FontTx/>
              <a:buBlip>
                <a:blip r:embed="rId3"/>
              </a:buBlip>
              <a:defRPr/>
            </a:pPr>
            <a:r>
              <a:rPr lang="en-US" sz="1800" b="1" dirty="0">
                <a:latin typeface="+mn-lt"/>
                <a:cs typeface="+mn-cs"/>
              </a:rPr>
              <a:t>   What is Erasmus+ ?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FontTx/>
              <a:buBlip>
                <a:blip r:embed="rId3"/>
              </a:buBlip>
              <a:defRPr/>
            </a:pPr>
            <a:r>
              <a:rPr lang="en-US" sz="1800" b="1" dirty="0">
                <a:latin typeface="+mn-lt"/>
                <a:cs typeface="+mn-cs"/>
              </a:rPr>
              <a:t>   International Dimension of Erasmus+ in </a:t>
            </a:r>
            <a:r>
              <a:rPr lang="en-US" sz="2000" b="1" dirty="0">
                <a:latin typeface="+mn-lt"/>
                <a:cs typeface="+mn-cs"/>
              </a:rPr>
              <a:t>2021-2027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FontTx/>
              <a:buBlip>
                <a:blip r:embed="rId3"/>
              </a:buBlip>
              <a:defRPr/>
            </a:pPr>
            <a:r>
              <a:rPr lang="en-US" sz="1800" b="1" dirty="0">
                <a:latin typeface="+mn-lt"/>
                <a:cs typeface="+mn-cs"/>
              </a:rPr>
              <a:t>   Funding Programme and Actions that PSU can Participate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FontTx/>
              <a:buBlip>
                <a:blip r:embed="rId3"/>
              </a:buBlip>
              <a:defRPr/>
            </a:pPr>
            <a:r>
              <a:rPr lang="en-US" sz="1800" b="1" dirty="0">
                <a:latin typeface="+mn-lt"/>
                <a:cs typeface="+mn-cs"/>
              </a:rPr>
              <a:t>    What is Capacity Building in Higher Education ?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FontTx/>
              <a:buBlip>
                <a:blip r:embed="rId3"/>
              </a:buBlip>
              <a:defRPr/>
            </a:pPr>
            <a:r>
              <a:rPr lang="en-US" sz="1800" b="1" dirty="0">
                <a:latin typeface="+mn-lt"/>
                <a:cs typeface="+mn-cs"/>
              </a:rPr>
              <a:t>   Opportunities for Higher Education Institutions Outside Europe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FontTx/>
              <a:buBlip>
                <a:blip r:embed="rId3"/>
              </a:buBlip>
              <a:defRPr/>
            </a:pPr>
            <a:r>
              <a:rPr lang="en-US" sz="1800" b="1" dirty="0">
                <a:latin typeface="+mn-lt"/>
                <a:cs typeface="+mn-cs"/>
              </a:rPr>
              <a:t>   </a:t>
            </a:r>
            <a:r>
              <a:rPr lang="en-US" sz="1800" b="1" dirty="0">
                <a:latin typeface="+mn-lt"/>
              </a:rPr>
              <a:t>International Credit Mobility (ICM)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FontTx/>
              <a:buBlip>
                <a:blip r:embed="rId3"/>
              </a:buBlip>
              <a:defRPr/>
            </a:pPr>
            <a:r>
              <a:rPr lang="en-US" sz="1800" b="1" dirty="0">
                <a:latin typeface="+mn-lt"/>
                <a:cs typeface="+mn-cs"/>
              </a:rPr>
              <a:t>   CBHE Key Points for Participation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FontTx/>
              <a:buBlip>
                <a:blip r:embed="rId3"/>
              </a:buBlip>
              <a:defRPr/>
            </a:pPr>
            <a:r>
              <a:rPr lang="en-US" sz="1800" b="1" dirty="0">
                <a:latin typeface="+mn-lt"/>
                <a:cs typeface="+mn-cs"/>
              </a:rPr>
              <a:t>   What Are Actions for PSU to Participate?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0000"/>
              <a:buFontTx/>
              <a:buBlip>
                <a:blip r:embed="rId3"/>
              </a:buBlip>
              <a:defRPr/>
            </a:pPr>
            <a:r>
              <a:rPr lang="en-US" sz="1800" b="1" dirty="0">
                <a:latin typeface="+mn-lt"/>
                <a:cs typeface="+mn-cs"/>
              </a:rPr>
              <a:t>  </a:t>
            </a:r>
            <a:r>
              <a:rPr lang="en-US" sz="1800" b="1" dirty="0">
                <a:latin typeface="+mn-lt"/>
              </a:rPr>
              <a:t>Opportunities for Students &amp; Individuals </a:t>
            </a:r>
            <a:endParaRPr lang="th-TH" sz="1800" b="1" dirty="0">
              <a:latin typeface="+mn-lt"/>
              <a:cs typeface="+mn-cs"/>
            </a:endParaRPr>
          </a:p>
        </p:txBody>
      </p:sp>
      <p:pic>
        <p:nvPicPr>
          <p:cNvPr id="7175" name="Graphic 17" descr="Business Growth">
            <a:extLst>
              <a:ext uri="{FF2B5EF4-FFF2-40B4-BE49-F238E27FC236}">
                <a16:creationId xmlns:a16="http://schemas.microsoft.com/office/drawing/2014/main" xmlns="" id="{4010AC36-44EE-08F3-BC15-DEAC3903E4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713" y="179388"/>
            <a:ext cx="1573212" cy="157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Graphic 19" descr="Person with idea">
            <a:extLst>
              <a:ext uri="{FF2B5EF4-FFF2-40B4-BE49-F238E27FC236}">
                <a16:creationId xmlns:a16="http://schemas.microsoft.com/office/drawing/2014/main" xmlns="" id="{8D635098-3D1B-2F6D-B845-088F9FA275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2725" y="4257675"/>
            <a:ext cx="130492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Graphic 21" descr="Connections">
            <a:extLst>
              <a:ext uri="{FF2B5EF4-FFF2-40B4-BE49-F238E27FC236}">
                <a16:creationId xmlns:a16="http://schemas.microsoft.com/office/drawing/2014/main" xmlns="" id="{AC412D6E-B725-C45A-921F-DC65BEDDB0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200" y="5251450"/>
            <a:ext cx="147955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>
            <a:extLst>
              <a:ext uri="{FF2B5EF4-FFF2-40B4-BE49-F238E27FC236}">
                <a16:creationId xmlns:a16="http://schemas.microsoft.com/office/drawing/2014/main" xmlns="" id="{41AB14BF-551B-6B84-1EE8-5C8B2DBBD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5" r="28751" b="9247"/>
          <a:stretch>
            <a:fillRect/>
          </a:stretch>
        </p:blipFill>
        <p:spPr bwMode="auto">
          <a:xfrm>
            <a:off x="1604963" y="695325"/>
            <a:ext cx="875665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3">
            <a:extLst>
              <a:ext uri="{FF2B5EF4-FFF2-40B4-BE49-F238E27FC236}">
                <a16:creationId xmlns:a16="http://schemas.microsoft.com/office/drawing/2014/main" xmlns="" id="{25708B6A-C94B-B623-C334-EC9550CBBC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88" y="6338888"/>
            <a:ext cx="7291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400" b="1"/>
              <a:t>Adopted from Khun Kobkul – European Commission  (on-line seminar in July, 2022)</a:t>
            </a:r>
            <a:endParaRPr lang="th-TH" altLang="en-US" sz="1400" b="1"/>
          </a:p>
        </p:txBody>
      </p:sp>
      <p:pic>
        <p:nvPicPr>
          <p:cNvPr id="25604" name="Picture 5" descr="Logo-PSU-EH-01 (1).png">
            <a:extLst>
              <a:ext uri="{FF2B5EF4-FFF2-40B4-BE49-F238E27FC236}">
                <a16:creationId xmlns:a16="http://schemas.microsoft.com/office/drawing/2014/main" xmlns="" id="{BBB4CB20-5C12-CE8C-6B52-E820F4753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599613" y="198438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E5AD8057-E26E-7A7B-E4A2-2F2FC7650FA5}"/>
              </a:ext>
            </a:extLst>
          </p:cNvPr>
          <p:cNvSpPr/>
          <p:nvPr/>
        </p:nvSpPr>
        <p:spPr>
          <a:xfrm>
            <a:off x="4667250" y="4230688"/>
            <a:ext cx="7167563" cy="1638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2374E74-17A9-16F0-5010-68F6468EF8DC}"/>
              </a:ext>
            </a:extLst>
          </p:cNvPr>
          <p:cNvSpPr/>
          <p:nvPr/>
        </p:nvSpPr>
        <p:spPr>
          <a:xfrm>
            <a:off x="1397000" y="4230688"/>
            <a:ext cx="3287713" cy="1638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pic>
        <p:nvPicPr>
          <p:cNvPr id="26628" name="Picture 5" descr="Logo-PSU-EH-01 (1).png">
            <a:extLst>
              <a:ext uri="{FF2B5EF4-FFF2-40B4-BE49-F238E27FC236}">
                <a16:creationId xmlns:a16="http://schemas.microsoft.com/office/drawing/2014/main" xmlns="" id="{4AFCE70D-F3AB-CF9F-F7B4-EDF1DA452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780588" y="0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893622B-562A-937E-82A3-CAB2F9C94510}"/>
              </a:ext>
            </a:extLst>
          </p:cNvPr>
          <p:cNvSpPr txBox="1"/>
          <p:nvPr/>
        </p:nvSpPr>
        <p:spPr>
          <a:xfrm>
            <a:off x="3578225" y="811213"/>
            <a:ext cx="8334375" cy="2524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en-US" sz="1600" b="1" dirty="0">
                <a:solidFill>
                  <a:srgbClr val="003192"/>
                </a:solidFill>
              </a:rPr>
              <a:t>   </a:t>
            </a:r>
            <a:r>
              <a:rPr lang="en-US" sz="1600" b="1" dirty="0">
                <a:solidFill>
                  <a:srgbClr val="C00000"/>
                </a:solidFill>
              </a:rPr>
              <a:t>National projects: </a:t>
            </a:r>
            <a:r>
              <a:rPr lang="en-US" sz="1600" b="1" dirty="0">
                <a:solidFill>
                  <a:srgbClr val="003192"/>
                </a:solidFill>
              </a:rPr>
              <a:t>Complied with national priorities</a:t>
            </a:r>
          </a:p>
          <a:p>
            <a:pPr eaLnBrk="1" hangingPunct="1">
              <a:lnSpc>
                <a:spcPct val="150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en-US" sz="1600" b="1" dirty="0">
                <a:solidFill>
                  <a:srgbClr val="003192"/>
                </a:solidFill>
              </a:rPr>
              <a:t>   </a:t>
            </a:r>
            <a:r>
              <a:rPr lang="en-US" sz="1600" b="1" dirty="0">
                <a:solidFill>
                  <a:schemeClr val="accent2">
                    <a:lumMod val="75000"/>
                  </a:schemeClr>
                </a:solidFill>
              </a:rPr>
              <a:t>Multi-country projects: </a:t>
            </a:r>
            <a:r>
              <a:rPr lang="en-US" sz="1600" b="1" dirty="0">
                <a:solidFill>
                  <a:srgbClr val="003192"/>
                </a:solidFill>
              </a:rPr>
              <a:t>Respect  the regional/national priorities of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1600" b="1" dirty="0">
                <a:solidFill>
                  <a:srgbClr val="003192"/>
                </a:solidFill>
              </a:rPr>
              <a:t>                                            participating partner countries</a:t>
            </a:r>
          </a:p>
          <a:p>
            <a:pPr eaLnBrk="1" hangingPunct="1">
              <a:lnSpc>
                <a:spcPct val="150000"/>
              </a:lnSpc>
              <a:buClr>
                <a:srgbClr val="0091C4"/>
              </a:buClr>
              <a:buFont typeface="Wingdings" pitchFamily="2" charset="2"/>
              <a:buChar char="§"/>
              <a:defRPr/>
            </a:pPr>
            <a:r>
              <a:rPr lang="en-US" sz="1600" b="1" dirty="0">
                <a:solidFill>
                  <a:srgbClr val="003192"/>
                </a:solidFill>
              </a:rPr>
              <a:t>   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Include new partner country HEIs</a:t>
            </a:r>
          </a:p>
          <a:p>
            <a:pPr eaLnBrk="1" hangingPunct="1">
              <a:lnSpc>
                <a:spcPct val="150000"/>
              </a:lnSpc>
              <a:buClr>
                <a:srgbClr val="007635"/>
              </a:buClr>
              <a:buFont typeface="Wingdings" pitchFamily="2" charset="2"/>
              <a:buChar char="§"/>
              <a:defRPr/>
            </a:pPr>
            <a:r>
              <a:rPr lang="en-US" sz="1600" b="1" dirty="0">
                <a:solidFill>
                  <a:srgbClr val="003192"/>
                </a:solidFill>
              </a:rPr>
              <a:t>   </a:t>
            </a:r>
            <a:r>
              <a:rPr lang="en-US" sz="1600" b="1" dirty="0">
                <a:solidFill>
                  <a:srgbClr val="007635"/>
                </a:solidFill>
              </a:rPr>
              <a:t>Identify areas where there is a need: </a:t>
            </a:r>
            <a:r>
              <a:rPr lang="en-US" sz="1600" b="1" dirty="0">
                <a:solidFill>
                  <a:srgbClr val="003192"/>
                </a:solidFill>
              </a:rPr>
              <a:t>New areas/areas which expertise of </a:t>
            </a:r>
            <a:endParaRPr lang="en-US" sz="1600" b="1" dirty="0">
              <a:solidFill>
                <a:srgbClr val="007635"/>
              </a:solidFill>
            </a:endParaRPr>
          </a:p>
          <a:p>
            <a:pPr eaLnBrk="1" hangingPunct="1">
              <a:defRPr/>
            </a:pPr>
            <a:r>
              <a:rPr lang="en-US" sz="1600" b="1" dirty="0">
                <a:solidFill>
                  <a:srgbClr val="007635"/>
                </a:solidFill>
              </a:rPr>
              <a:t>                                                                   </a:t>
            </a:r>
            <a:r>
              <a:rPr lang="en-US" sz="1600" b="1" dirty="0">
                <a:solidFill>
                  <a:srgbClr val="003192"/>
                </a:solidFill>
              </a:rPr>
              <a:t>European partners is needed.</a:t>
            </a:r>
          </a:p>
          <a:p>
            <a:pPr marL="95250" indent="-95250"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600" b="1" dirty="0">
                <a:solidFill>
                  <a:srgbClr val="0091C4"/>
                </a:solidFill>
              </a:rPr>
              <a:t>   Improve quality of HEIs that aligns with </a:t>
            </a:r>
            <a:r>
              <a:rPr lang="en-US" sz="1600" b="1" dirty="0" err="1">
                <a:solidFill>
                  <a:srgbClr val="0091C4"/>
                </a:solidFill>
              </a:rPr>
              <a:t>labour</a:t>
            </a:r>
            <a:r>
              <a:rPr lang="en-US" sz="1600" b="1" dirty="0">
                <a:solidFill>
                  <a:srgbClr val="0091C4"/>
                </a:solidFill>
              </a:rPr>
              <a:t> market  needs</a:t>
            </a:r>
            <a:endParaRPr lang="th-TH" sz="1600" b="1" dirty="0">
              <a:solidFill>
                <a:srgbClr val="0091C4"/>
              </a:solidFill>
            </a:endParaRPr>
          </a:p>
        </p:txBody>
      </p:sp>
      <p:grpSp>
        <p:nvGrpSpPr>
          <p:cNvPr id="26630" name="Group 5">
            <a:extLst>
              <a:ext uri="{FF2B5EF4-FFF2-40B4-BE49-F238E27FC236}">
                <a16:creationId xmlns:a16="http://schemas.microsoft.com/office/drawing/2014/main" xmlns="" id="{385465EA-5187-0561-19B5-F84C50AE3806}"/>
              </a:ext>
            </a:extLst>
          </p:cNvPr>
          <p:cNvGrpSpPr>
            <a:grpSpLocks/>
          </p:cNvGrpSpPr>
          <p:nvPr/>
        </p:nvGrpSpPr>
        <p:grpSpPr bwMode="auto">
          <a:xfrm>
            <a:off x="68263" y="6257925"/>
            <a:ext cx="5502275" cy="496888"/>
            <a:chOff x="68263" y="6050756"/>
            <a:chExt cx="5502275" cy="496868"/>
          </a:xfrm>
        </p:grpSpPr>
        <p:sp>
          <p:nvSpPr>
            <p:cNvPr id="26636" name="TextBox 18">
              <a:extLst>
                <a:ext uri="{FF2B5EF4-FFF2-40B4-BE49-F238E27FC236}">
                  <a16:creationId xmlns:a16="http://schemas.microsoft.com/office/drawing/2014/main" xmlns="" id="{6BFAC65D-421E-CF6B-2301-D5DDC8F7DF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263" y="6270625"/>
              <a:ext cx="491493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r>
                <a:rPr lang="en-US" altLang="en-US" sz="1200" b="1"/>
                <a:t>Adopted from Khun Kobkul – European Commission (July, 2022)</a:t>
              </a:r>
              <a:endParaRPr lang="th-TH" altLang="en-US" sz="1200" b="1"/>
            </a:p>
          </p:txBody>
        </p:sp>
        <p:pic>
          <p:nvPicPr>
            <p:cNvPr id="26637" name="Picture 6">
              <a:extLst>
                <a:ext uri="{FF2B5EF4-FFF2-40B4-BE49-F238E27FC236}">
                  <a16:creationId xmlns:a16="http://schemas.microsoft.com/office/drawing/2014/main" xmlns="" id="{EAAF5CF1-F761-E810-7B87-95D90F78A1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73" t="81097" r="28535" b="11777"/>
            <a:stretch>
              <a:fillRect/>
            </a:stretch>
          </p:blipFill>
          <p:spPr bwMode="auto">
            <a:xfrm>
              <a:off x="5030788" y="6050756"/>
              <a:ext cx="539750" cy="439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1">
            <a:extLst>
              <a:ext uri="{FF2B5EF4-FFF2-40B4-BE49-F238E27FC236}">
                <a16:creationId xmlns:a16="http://schemas.microsoft.com/office/drawing/2014/main" xmlns="" id="{4B1B59DF-7CF9-3FC1-8A26-892F7FDB5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5938" y="4133850"/>
            <a:ext cx="2735262" cy="163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en-US" b="1" dirty="0">
                <a:latin typeface="+mn-lt"/>
              </a:rPr>
              <a:t>Roles of </a:t>
            </a:r>
          </a:p>
          <a:p>
            <a:pPr eaLnBrk="1" hangingPunct="1">
              <a:defRPr/>
            </a:pPr>
            <a:r>
              <a:rPr lang="en-US" altLang="en-US" b="1" dirty="0">
                <a:latin typeface="+mn-lt"/>
              </a:rPr>
              <a:t>Organizations in</a:t>
            </a:r>
          </a:p>
          <a:p>
            <a:pPr eaLnBrk="1" hangingPunct="1">
              <a:spcBef>
                <a:spcPts val="300"/>
              </a:spcBef>
              <a:defRPr/>
            </a:pPr>
            <a:r>
              <a:rPr lang="en-US" b="1" dirty="0">
                <a:latin typeface="+mn-lt"/>
              </a:rPr>
              <a:t>CBHE projects</a:t>
            </a:r>
            <a:endParaRPr lang="th-TH" dirty="0">
              <a:latin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2247A7F-764D-5881-6533-F9BB9473E417}"/>
              </a:ext>
            </a:extLst>
          </p:cNvPr>
          <p:cNvSpPr txBox="1"/>
          <p:nvPr/>
        </p:nvSpPr>
        <p:spPr>
          <a:xfrm>
            <a:off x="4730750" y="4276725"/>
            <a:ext cx="7245350" cy="1538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85725" indent="-85725" eaLnBrk="1" hangingPunct="1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solidFill>
                  <a:srgbClr val="003192"/>
                </a:solidFill>
              </a:rPr>
              <a:t>   Equitable &amp; active involvement of different partners</a:t>
            </a:r>
          </a:p>
          <a:p>
            <a:pPr marL="85725" indent="-85725" eaLnBrk="1" hangingPunct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solidFill>
                  <a:srgbClr val="003192"/>
                </a:solidFill>
              </a:rPr>
              <a:t>   </a:t>
            </a:r>
            <a:r>
              <a:rPr lang="en-US" sz="1600" b="1" dirty="0">
                <a:solidFill>
                  <a:srgbClr val="00B050"/>
                </a:solidFill>
              </a:rPr>
              <a:t>Partner countries: Target and benefit from the projects  </a:t>
            </a:r>
          </a:p>
          <a:p>
            <a:pPr marL="85725" indent="-85725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</a:rPr>
              <a:t>   Programme countries: bring expertise &amp; experience</a:t>
            </a:r>
          </a:p>
          <a:p>
            <a:pPr marL="85725" indent="-85725" eaLnBrk="1" hangingPunct="1">
              <a:lnSpc>
                <a:spcPct val="150000"/>
              </a:lnSpc>
              <a:buClr>
                <a:srgbClr val="1D68FF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solidFill>
                  <a:srgbClr val="007635"/>
                </a:solidFill>
              </a:rPr>
              <a:t>   </a:t>
            </a:r>
            <a:r>
              <a:rPr lang="en-US" sz="1600" b="1" dirty="0">
                <a:solidFill>
                  <a:srgbClr val="1D68FF"/>
                </a:solidFill>
              </a:rPr>
              <a:t>Needs of </a:t>
            </a:r>
            <a:r>
              <a:rPr lang="en-US" sz="1600" b="1" dirty="0" err="1">
                <a:solidFill>
                  <a:srgbClr val="1D68FF"/>
                </a:solidFill>
              </a:rPr>
              <a:t>programme</a:t>
            </a:r>
            <a:r>
              <a:rPr lang="en-US" sz="1600" b="1" dirty="0">
                <a:solidFill>
                  <a:srgbClr val="1D68FF"/>
                </a:solidFill>
              </a:rPr>
              <a:t> countries </a:t>
            </a:r>
            <a:r>
              <a:rPr lang="en-US" sz="1600" b="1" u="sng" dirty="0">
                <a:solidFill>
                  <a:srgbClr val="1D68FF"/>
                </a:solidFill>
              </a:rPr>
              <a:t>should not </a:t>
            </a:r>
            <a:r>
              <a:rPr lang="en-US" sz="1600" b="1" dirty="0">
                <a:solidFill>
                  <a:srgbClr val="1D68FF"/>
                </a:solidFill>
              </a:rPr>
              <a:t>feature in project’s design </a:t>
            </a:r>
            <a:endParaRPr lang="th-TH" sz="1600" b="1" dirty="0">
              <a:solidFill>
                <a:srgbClr val="0091C4"/>
              </a:solidFill>
            </a:endParaRPr>
          </a:p>
        </p:txBody>
      </p:sp>
      <p:grpSp>
        <p:nvGrpSpPr>
          <p:cNvPr id="26633" name="Group 11">
            <a:extLst>
              <a:ext uri="{FF2B5EF4-FFF2-40B4-BE49-F238E27FC236}">
                <a16:creationId xmlns:a16="http://schemas.microsoft.com/office/drawing/2014/main" xmlns="" id="{F2AEC7C1-47B5-B24A-B8D3-835EA530BABC}"/>
              </a:ext>
            </a:extLst>
          </p:cNvPr>
          <p:cNvGrpSpPr>
            <a:grpSpLocks/>
          </p:cNvGrpSpPr>
          <p:nvPr/>
        </p:nvGrpSpPr>
        <p:grpSpPr bwMode="auto">
          <a:xfrm>
            <a:off x="-17463" y="412750"/>
            <a:ext cx="3459163" cy="2357438"/>
            <a:chOff x="-17238" y="412905"/>
            <a:chExt cx="3459178" cy="2357388"/>
          </a:xfrm>
        </p:grpSpPr>
        <p:pic>
          <p:nvPicPr>
            <p:cNvPr id="26634" name="Picture 7">
              <a:extLst>
                <a:ext uri="{FF2B5EF4-FFF2-40B4-BE49-F238E27FC236}">
                  <a16:creationId xmlns:a16="http://schemas.microsoft.com/office/drawing/2014/main" xmlns="" id="{49A4B5C6-3083-1B40-5E2C-6DF5160F9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235" y="1027218"/>
              <a:ext cx="2619375" cy="174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5" name="TextBox 10">
              <a:extLst>
                <a:ext uri="{FF2B5EF4-FFF2-40B4-BE49-F238E27FC236}">
                  <a16:creationId xmlns:a16="http://schemas.microsoft.com/office/drawing/2014/main" xmlns="" id="{71FBB244-0E1A-4C6E-A8E2-8C534A0DD1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7238" y="412905"/>
              <a:ext cx="3459178" cy="400110"/>
            </a:xfrm>
            <a:prstGeom prst="rect">
              <a:avLst/>
            </a:prstGeom>
            <a:solidFill>
              <a:srgbClr val="45B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/>
              <a:r>
                <a:rPr lang="en-US" altLang="th-TH" sz="2000" b="1"/>
                <a:t>For Proposal Preparation</a:t>
              </a:r>
              <a:endParaRPr lang="th-TH" altLang="th-TH" sz="2000" b="1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40">
            <a:extLst>
              <a:ext uri="{FF2B5EF4-FFF2-40B4-BE49-F238E27FC236}">
                <a16:creationId xmlns:a16="http://schemas.microsoft.com/office/drawing/2014/main" xmlns="" id="{C6DC8473-AB7F-73D8-7DF0-6B616CD04E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2038" y="4840288"/>
            <a:ext cx="3986212" cy="584200"/>
          </a:xfrm>
          <a:prstGeom prst="rect">
            <a:avLst/>
          </a:prstGeom>
          <a:noFill/>
          <a:ln w="9525">
            <a:solidFill>
              <a:srgbClr val="1D68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600" b="1"/>
              <a:t>PSU has potential to involve as </a:t>
            </a:r>
          </a:p>
          <a:p>
            <a:pPr eaLnBrk="1" hangingPunct="1"/>
            <a:r>
              <a:rPr lang="en-US" altLang="en-US" sz="1600" b="1"/>
              <a:t>a partner &amp; coordinator (lead institute).</a:t>
            </a:r>
            <a:endParaRPr lang="th-TH" altLang="en-US" sz="1600" b="1"/>
          </a:p>
        </p:txBody>
      </p:sp>
      <p:sp>
        <p:nvSpPr>
          <p:cNvPr id="27651" name="TextBox 38">
            <a:extLst>
              <a:ext uri="{FF2B5EF4-FFF2-40B4-BE49-F238E27FC236}">
                <a16:creationId xmlns:a16="http://schemas.microsoft.com/office/drawing/2014/main" xmlns="" id="{B74A937E-1FE3-AC8E-30C7-B43FDDA2F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7913" y="3417888"/>
            <a:ext cx="3981450" cy="5857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600" b="1"/>
              <a:t>Needs intensive work &amp; time </a:t>
            </a:r>
          </a:p>
          <a:p>
            <a:pPr eaLnBrk="1" hangingPunct="1"/>
            <a:r>
              <a:rPr lang="en-US" altLang="en-US" sz="1600" b="1"/>
              <a:t> to prepare for submission</a:t>
            </a:r>
            <a:endParaRPr lang="th-TH" altLang="en-US" sz="1600" b="1"/>
          </a:p>
        </p:txBody>
      </p:sp>
      <p:pic>
        <p:nvPicPr>
          <p:cNvPr id="27652" name="Picture 5" descr="Logo-PSU-EH-01 (1).png">
            <a:extLst>
              <a:ext uri="{FF2B5EF4-FFF2-40B4-BE49-F238E27FC236}">
                <a16:creationId xmlns:a16="http://schemas.microsoft.com/office/drawing/2014/main" xmlns="" id="{9EF2E6C4-A369-CC48-D50D-C54C24711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894888" y="-23813"/>
            <a:ext cx="1803400" cy="7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Box 4">
            <a:extLst>
              <a:ext uri="{FF2B5EF4-FFF2-40B4-BE49-F238E27FC236}">
                <a16:creationId xmlns:a16="http://schemas.microsoft.com/office/drawing/2014/main" xmlns="" id="{A0A10F45-972C-863C-6925-4A39D854C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850" y="1425575"/>
            <a:ext cx="2416175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3600" b="1"/>
              <a:t>Summary </a:t>
            </a:r>
          </a:p>
          <a:p>
            <a:pPr eaLnBrk="1" hangingPunct="1"/>
            <a:endParaRPr lang="en-US" altLang="en-US" sz="1600" b="1"/>
          </a:p>
          <a:p>
            <a:pPr eaLnBrk="1" hangingPunct="1"/>
            <a:r>
              <a:rPr lang="en-US" altLang="en-US" sz="3600" b="1"/>
              <a:t>For </a:t>
            </a:r>
          </a:p>
          <a:p>
            <a:pPr eaLnBrk="1" hangingPunct="1"/>
            <a:endParaRPr lang="en-US" altLang="en-US" sz="1600" b="1"/>
          </a:p>
          <a:p>
            <a:pPr eaLnBrk="1" hangingPunct="1"/>
            <a:r>
              <a:rPr lang="en-US" altLang="en-US" sz="3600" b="1"/>
              <a:t>PSU </a:t>
            </a:r>
            <a:endParaRPr lang="th-TH" altLang="en-US" sz="3600" b="1"/>
          </a:p>
        </p:txBody>
      </p:sp>
      <p:grpSp>
        <p:nvGrpSpPr>
          <p:cNvPr id="27654" name="Group 36">
            <a:extLst>
              <a:ext uri="{FF2B5EF4-FFF2-40B4-BE49-F238E27FC236}">
                <a16:creationId xmlns:a16="http://schemas.microsoft.com/office/drawing/2014/main" xmlns="" id="{F1E9695F-465F-4A7F-BEAC-AF59DCC13C3D}"/>
              </a:ext>
            </a:extLst>
          </p:cNvPr>
          <p:cNvGrpSpPr>
            <a:grpSpLocks/>
          </p:cNvGrpSpPr>
          <p:nvPr/>
        </p:nvGrpSpPr>
        <p:grpSpPr bwMode="auto">
          <a:xfrm>
            <a:off x="3598863" y="633413"/>
            <a:ext cx="8366125" cy="5259387"/>
            <a:chOff x="3688236" y="2468849"/>
            <a:chExt cx="7968062" cy="489718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0A6ADBB3-4377-AF41-CB40-587AE009C085}"/>
                </a:ext>
              </a:extLst>
            </p:cNvPr>
            <p:cNvSpPr/>
            <p:nvPr/>
          </p:nvSpPr>
          <p:spPr>
            <a:xfrm>
              <a:off x="3717304" y="3184007"/>
              <a:ext cx="3805285" cy="6617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3525" indent="-263525" eaLnBrk="1" fontAlgn="auto" hangingPunct="1">
                <a:lnSpc>
                  <a:spcPts val="1560"/>
                </a:lnSpc>
                <a:spcBef>
                  <a:spcPts val="0"/>
                </a:spcBef>
                <a:spcAft>
                  <a:spcPts val="0"/>
                </a:spcAft>
                <a:tabLst>
                  <a:tab pos="202565" algn="l"/>
                </a:tabLst>
                <a:defRPr/>
              </a:pPr>
              <a:r>
                <a:rPr lang="en-US" sz="1600" dirty="0">
                  <a:solidFill>
                    <a:srgbClr val="333333"/>
                  </a:solidFill>
                  <a:latin typeface="+mn-lt"/>
                  <a:ea typeface="Times New Roman" panose="02020603050405020304" pitchFamily="18" charset="0"/>
                  <a:cs typeface="Arial" panose="020B0604020202020204" pitchFamily="34" charset="0"/>
                </a:rPr>
                <a:t>—  </a:t>
              </a:r>
              <a:r>
                <a:rPr lang="en-US" sz="1600" b="1" dirty="0">
                  <a:solidFill>
                    <a:srgbClr val="0070C0"/>
                  </a:solidFill>
                  <a:latin typeface="+mn-lt"/>
                  <a:ea typeface="Times New Roman" panose="02020603050405020304" pitchFamily="18" charset="0"/>
                  <a:cs typeface="Arial" panose="020B0604020202020204" pitchFamily="34" charset="0"/>
                </a:rPr>
                <a:t>Mobility projects for students and staff in higher education </a:t>
              </a:r>
              <a:r>
                <a:rPr lang="en-US" sz="1600" b="1" dirty="0">
                  <a:solidFill>
                    <a:srgbClr val="0070C0"/>
                  </a:solidFill>
                  <a:highlight>
                    <a:srgbClr val="FFFF00"/>
                  </a:highlight>
                  <a:latin typeface="+mn-lt"/>
                  <a:ea typeface="Times New Roman" panose="02020603050405020304" pitchFamily="18" charset="0"/>
                  <a:cs typeface="Arial" panose="020B0604020202020204" pitchFamily="34" charset="0"/>
                </a:rPr>
                <a:t>to/ from partner countries</a:t>
              </a:r>
              <a:endParaRPr lang="en-US" sz="1600" dirty="0">
                <a:latin typeface="+mn-lt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2">
              <a:extLst>
                <a:ext uri="{FF2B5EF4-FFF2-40B4-BE49-F238E27FC236}">
                  <a16:creationId xmlns:a16="http://schemas.microsoft.com/office/drawing/2014/main" xmlns="" id="{0F33BC25-1707-9FA4-6714-C3B78D24F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9747" y="2468849"/>
              <a:ext cx="3832835" cy="54396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algn="just" defTabSz="914400">
                <a:defRPr/>
              </a:pPr>
              <a:r>
                <a:rPr lang="en-US" altLang="th-TH" sz="1600" b="1" i="1" dirty="0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  <a:cs typeface="Arial" panose="020B0604020202020204" pitchFamily="34" charset="0"/>
                </a:rPr>
                <a:t>Key Action 1 (KA1) – Learning mobility of individuals:</a:t>
              </a:r>
              <a:endParaRPr lang="en-US" altLang="th-TH" sz="1600" dirty="0"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35E1249D-0168-E825-4B03-180E09B4AD0C}"/>
                </a:ext>
              </a:extLst>
            </p:cNvPr>
            <p:cNvSpPr/>
            <p:nvPr/>
          </p:nvSpPr>
          <p:spPr>
            <a:xfrm>
              <a:off x="7598181" y="2594493"/>
              <a:ext cx="4029390" cy="74499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i="1" dirty="0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</a:rPr>
                <a:t>Key Action 2 (KA2)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i="1" dirty="0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</a:rPr>
                <a:t>Cooperation among </a:t>
              </a:r>
              <a:r>
                <a:rPr lang="en-US" sz="1600" b="1" i="1" dirty="0" err="1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</a:rPr>
                <a:t>organisations</a:t>
              </a:r>
              <a:r>
                <a:rPr lang="en-US" sz="1600" b="1" i="1" dirty="0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</a:rPr>
                <a:t> and institutions</a:t>
              </a:r>
              <a:endParaRPr lang="en-US" sz="1600" b="1" dirty="0">
                <a:latin typeface="+mj-lt"/>
                <a:ea typeface="Calibri" panose="020F0502020204030204" pitchFamily="34" charset="0"/>
              </a:endParaRPr>
            </a:p>
          </p:txBody>
        </p:sp>
        <p:sp>
          <p:nvSpPr>
            <p:cNvPr id="27669" name="Rectangle 10">
              <a:extLst>
                <a:ext uri="{FF2B5EF4-FFF2-40B4-BE49-F238E27FC236}">
                  <a16:creationId xmlns:a16="http://schemas.microsoft.com/office/drawing/2014/main" xmlns="" id="{5768D923-542F-62A4-D28E-E6FB4B4CC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0509" y="3359283"/>
              <a:ext cx="3305667" cy="542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just" eaLnBrk="1" hangingPunct="1">
                <a:lnSpc>
                  <a:spcPts val="1563"/>
                </a:lnSpc>
                <a:spcBef>
                  <a:spcPts val="600"/>
                </a:spcBef>
              </a:pPr>
              <a:r>
                <a:rPr lang="en-US" altLang="en-US" sz="1600" b="1">
                  <a:solidFill>
                    <a:srgbClr val="00B050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Partnerships for Cooperation:</a:t>
              </a:r>
              <a:endParaRPr lang="en-US" altLang="en-US" sz="1600" b="1">
                <a:solidFill>
                  <a:srgbClr val="00B050"/>
                </a:solidFill>
                <a:latin typeface="Corbel" panose="020B0503020204020204" pitchFamily="34" charset="0"/>
              </a:endParaRPr>
            </a:p>
            <a:p>
              <a:pPr eaLnBrk="1" hangingPunct="1">
                <a:lnSpc>
                  <a:spcPts val="1563"/>
                </a:lnSpc>
                <a:spcBef>
                  <a:spcPts val="600"/>
                </a:spcBef>
              </a:pPr>
              <a:r>
                <a:rPr lang="en-US" altLang="en-US" sz="1600">
                  <a:latin typeface="Corbel" panose="020B0503020204020204" pitchFamily="34" charset="0"/>
                  <a:cs typeface="Times New Roman" panose="02020603050405020304" pitchFamily="18" charset="0"/>
                </a:rPr>
                <a:t>—    Cooperation Partnerships</a:t>
              </a:r>
              <a:endParaRPr lang="en-US" altLang="en-US" sz="1600">
                <a:latin typeface="Corbel" panose="020B0503020204020204" pitchFamily="34" charset="0"/>
              </a:endParaRPr>
            </a:p>
          </p:txBody>
        </p:sp>
        <p:sp>
          <p:nvSpPr>
            <p:cNvPr id="27670" name="Rectangle 11">
              <a:extLst>
                <a:ext uri="{FF2B5EF4-FFF2-40B4-BE49-F238E27FC236}">
                  <a16:creationId xmlns:a16="http://schemas.microsoft.com/office/drawing/2014/main" xmlns="" id="{00523329-D27E-B7B5-9271-9B42F3671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0509" y="3986707"/>
              <a:ext cx="3110128" cy="542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>
                <a:lnSpc>
                  <a:spcPts val="1563"/>
                </a:lnSpc>
                <a:spcBef>
                  <a:spcPts val="600"/>
                </a:spcBef>
              </a:pPr>
              <a:r>
                <a:rPr lang="en-US" altLang="en-US" sz="1600" b="1">
                  <a:solidFill>
                    <a:srgbClr val="00B050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Partnerships for Innovation:</a:t>
              </a:r>
              <a:endParaRPr lang="en-US" altLang="en-US" sz="1600" b="1">
                <a:solidFill>
                  <a:srgbClr val="00B050"/>
                </a:solidFill>
                <a:latin typeface="Corbel" panose="020B0503020204020204" pitchFamily="34" charset="0"/>
              </a:endParaRPr>
            </a:p>
            <a:p>
              <a:pPr eaLnBrk="1" hangingPunct="1">
                <a:lnSpc>
                  <a:spcPts val="1563"/>
                </a:lnSpc>
                <a:spcBef>
                  <a:spcPts val="600"/>
                </a:spcBef>
              </a:pPr>
              <a:r>
                <a:rPr lang="en-US" altLang="en-US" sz="1600">
                  <a:latin typeface="Corbel" panose="020B0503020204020204" pitchFamily="34" charset="0"/>
                  <a:cs typeface="Times New Roman" panose="02020603050405020304" pitchFamily="18" charset="0"/>
                </a:rPr>
                <a:t>—    Alliances for innovation</a:t>
              </a:r>
              <a:endParaRPr lang="en-US" altLang="en-US" sz="1600">
                <a:latin typeface="Corbel" panose="020B0503020204020204" pitchFamily="34" charset="0"/>
              </a:endParaRPr>
            </a:p>
          </p:txBody>
        </p:sp>
        <p:sp>
          <p:nvSpPr>
            <p:cNvPr id="27671" name="Rectangle 12">
              <a:extLst>
                <a:ext uri="{FF2B5EF4-FFF2-40B4-BE49-F238E27FC236}">
                  <a16:creationId xmlns:a16="http://schemas.microsoft.com/office/drawing/2014/main" xmlns="" id="{EBF865D0-C74F-9E33-1283-42F321F73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1837" y="5769380"/>
              <a:ext cx="3687553" cy="4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63525" indent="-263525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>
                <a:lnSpc>
                  <a:spcPts val="1563"/>
                </a:lnSpc>
                <a:spcBef>
                  <a:spcPts val="600"/>
                </a:spcBef>
              </a:pPr>
              <a:r>
                <a:rPr lang="en-US" altLang="en-US" sz="1600" b="1">
                  <a:solidFill>
                    <a:srgbClr val="00B050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Capacity Building in Higher Education  (CBHE)</a:t>
              </a:r>
              <a:endParaRPr lang="en-US" altLang="en-US" sz="1600" b="1">
                <a:solidFill>
                  <a:srgbClr val="00B050"/>
                </a:solidFill>
                <a:latin typeface="Corbel" panose="020B0503020204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B924002C-0E7A-0E19-9644-4A5A6F38401C}"/>
                </a:ext>
              </a:extLst>
            </p:cNvPr>
            <p:cNvSpPr txBox="1"/>
            <p:nvPr/>
          </p:nvSpPr>
          <p:spPr>
            <a:xfrm>
              <a:off x="3688236" y="4100752"/>
              <a:ext cx="3586384" cy="773084"/>
            </a:xfrm>
            <a:prstGeom prst="rect">
              <a:avLst/>
            </a:prstGeom>
            <a:solidFill>
              <a:srgbClr val="0070C0"/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Only universities in EU can apply.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PSU</a:t>
              </a: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 can be a </a:t>
              </a:r>
              <a:r>
                <a:rPr lang="en-US" sz="1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partner (can send students and staff</a:t>
              </a: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). </a:t>
              </a:r>
              <a:endParaRPr lang="th-TH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27673" name="TextBox 6">
              <a:extLst>
                <a:ext uri="{FF2B5EF4-FFF2-40B4-BE49-F238E27FC236}">
                  <a16:creationId xmlns:a16="http://schemas.microsoft.com/office/drawing/2014/main" xmlns="" id="{E98C7B4D-57A1-34C1-4F18-108705AE97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5499" y="5109314"/>
              <a:ext cx="3490799" cy="429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1450" indent="-1714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sz="1200" b="1">
                  <a:latin typeface="Corbel" panose="020B0503020204020204" pitchFamily="34" charset="0"/>
                </a:rPr>
                <a:t>Lot 1</a:t>
              </a:r>
              <a:r>
                <a:rPr lang="en-US" altLang="en-US" sz="1200">
                  <a:latin typeface="Corbel" panose="020B0503020204020204" pitchFamily="34" charset="0"/>
                </a:rPr>
                <a:t> - </a:t>
              </a:r>
              <a:r>
                <a:rPr lang="en-US" altLang="en-US" sz="1200" b="1">
                  <a:latin typeface="Corbel" panose="020B0503020204020204" pitchFamily="34" charset="0"/>
                </a:rPr>
                <a:t>Erasmus Mundus Joint Masters (EMJM) and</a:t>
              </a:r>
            </a:p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sz="1200" b="1">
                  <a:latin typeface="Corbel" panose="020B0503020204020204" pitchFamily="34" charset="0"/>
                </a:rPr>
                <a:t>Lot 2 - Erasmus Mundus Design Measures (EMDM)</a:t>
              </a:r>
              <a:endParaRPr lang="th-TH" altLang="en-US" sz="1200">
                <a:latin typeface="Corbel" panose="020B0503020204020204" pitchFamily="34" charset="0"/>
                <a:cs typeface="DilleniaUPC" panose="02020603050405020304" pitchFamily="18" charset="-34"/>
              </a:endParaRPr>
            </a:p>
          </p:txBody>
        </p:sp>
        <p:sp>
          <p:nvSpPr>
            <p:cNvPr id="17" name="Arrow: Right 16">
              <a:extLst>
                <a:ext uri="{FF2B5EF4-FFF2-40B4-BE49-F238E27FC236}">
                  <a16:creationId xmlns:a16="http://schemas.microsoft.com/office/drawing/2014/main" xmlns="" id="{F43973C4-AAE6-F89D-7828-368FFB77D47C}"/>
                </a:ext>
              </a:extLst>
            </p:cNvPr>
            <p:cNvSpPr/>
            <p:nvPr/>
          </p:nvSpPr>
          <p:spPr>
            <a:xfrm rot="9367362">
              <a:off x="7333586" y="3917459"/>
              <a:ext cx="571523" cy="218770"/>
            </a:xfrm>
            <a:prstGeom prst="rightArrow">
              <a:avLst>
                <a:gd name="adj1" fmla="val 29849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18" name="Arrow: Right 18">
              <a:extLst>
                <a:ext uri="{FF2B5EF4-FFF2-40B4-BE49-F238E27FC236}">
                  <a16:creationId xmlns:a16="http://schemas.microsoft.com/office/drawing/2014/main" xmlns="" id="{B1754034-7DDE-2EDC-E120-3DA4F27553B2}"/>
                </a:ext>
              </a:extLst>
            </p:cNvPr>
            <p:cNvSpPr/>
            <p:nvPr/>
          </p:nvSpPr>
          <p:spPr>
            <a:xfrm rot="10800000">
              <a:off x="7350218" y="4403777"/>
              <a:ext cx="598739" cy="156686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27676" name="Rectangle 19">
              <a:extLst>
                <a:ext uri="{FF2B5EF4-FFF2-40B4-BE49-F238E27FC236}">
                  <a16:creationId xmlns:a16="http://schemas.microsoft.com/office/drawing/2014/main" xmlns="" id="{7CDAC3FD-68A1-BA3C-61B9-FE7387074C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1656" y="4552356"/>
              <a:ext cx="3541338" cy="56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>
                <a:lnSpc>
                  <a:spcPct val="107000"/>
                </a:lnSpc>
                <a:spcBef>
                  <a:spcPts val="600"/>
                </a:spcBef>
              </a:pPr>
              <a:r>
                <a:rPr lang="en-US" altLang="en-US" sz="1600">
                  <a:solidFill>
                    <a:srgbClr val="333333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 </a:t>
              </a:r>
              <a:r>
                <a:rPr lang="en-US" altLang="en-US" sz="1600" b="1">
                  <a:solidFill>
                    <a:srgbClr val="00B050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Partnerships for Excellence</a:t>
              </a:r>
              <a:r>
                <a:rPr lang="en-US" altLang="en-US" sz="1600">
                  <a:solidFill>
                    <a:srgbClr val="00B050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:</a:t>
              </a:r>
              <a:endParaRPr lang="en-US" altLang="en-US" sz="1600">
                <a:solidFill>
                  <a:srgbClr val="00B050"/>
                </a:solidFill>
                <a:latin typeface="Corbel" panose="020B0503020204020204" pitchFamily="34" charset="0"/>
              </a:endParaRPr>
            </a:p>
            <a:p>
              <a:pPr eaLnBrk="1" hangingPunct="1">
                <a:lnSpc>
                  <a:spcPts val="1563"/>
                </a:lnSpc>
                <a:spcBef>
                  <a:spcPts val="300"/>
                </a:spcBef>
              </a:pPr>
              <a:r>
                <a:rPr lang="en-US" altLang="en-US" sz="1600">
                  <a:latin typeface="Corbel" panose="020B0503020204020204" pitchFamily="34" charset="0"/>
                  <a:cs typeface="Times New Roman" panose="02020603050405020304" pitchFamily="18" charset="0"/>
                </a:rPr>
                <a:t>—    Erasmus Mundus Action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E3BCE3FC-357B-5AFE-62DB-A35995605B16}"/>
                </a:ext>
              </a:extLst>
            </p:cNvPr>
            <p:cNvSpPr txBox="1"/>
            <p:nvPr/>
          </p:nvSpPr>
          <p:spPr>
            <a:xfrm>
              <a:off x="7888478" y="6362357"/>
              <a:ext cx="3643839" cy="100367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EU universities &amp; PSU can apply for CBHE, Erasmus Mundus Action.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Currently, PSU are both the applicant and partners for E+- CBHE projects.</a:t>
              </a:r>
            </a:p>
          </p:txBody>
        </p:sp>
        <p:sp>
          <p:nvSpPr>
            <p:cNvPr id="22" name="Left Bracket 21">
              <a:extLst>
                <a:ext uri="{FF2B5EF4-FFF2-40B4-BE49-F238E27FC236}">
                  <a16:creationId xmlns:a16="http://schemas.microsoft.com/office/drawing/2014/main" xmlns="" id="{67D096C6-40F4-BC54-E00B-B2E16A33F348}"/>
                </a:ext>
              </a:extLst>
            </p:cNvPr>
            <p:cNvSpPr/>
            <p:nvPr/>
          </p:nvSpPr>
          <p:spPr>
            <a:xfrm>
              <a:off x="7874870" y="4962527"/>
              <a:ext cx="98278" cy="1320009"/>
            </a:xfrm>
            <a:prstGeom prst="leftBracket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26" name="Star: 5 Points 27">
              <a:extLst>
                <a:ext uri="{FF2B5EF4-FFF2-40B4-BE49-F238E27FC236}">
                  <a16:creationId xmlns:a16="http://schemas.microsoft.com/office/drawing/2014/main" xmlns="" id="{408F0654-FB40-E04D-1B65-BCA0C3CA1D0D}"/>
                </a:ext>
              </a:extLst>
            </p:cNvPr>
            <p:cNvSpPr/>
            <p:nvPr/>
          </p:nvSpPr>
          <p:spPr>
            <a:xfrm>
              <a:off x="3716963" y="3236020"/>
              <a:ext cx="258547" cy="242420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27" name="Star: 5 Points 28">
              <a:extLst>
                <a:ext uri="{FF2B5EF4-FFF2-40B4-BE49-F238E27FC236}">
                  <a16:creationId xmlns:a16="http://schemas.microsoft.com/office/drawing/2014/main" xmlns="" id="{42E052D3-160F-C6E4-7A01-C53AB97CBD24}"/>
                </a:ext>
              </a:extLst>
            </p:cNvPr>
            <p:cNvSpPr/>
            <p:nvPr/>
          </p:nvSpPr>
          <p:spPr>
            <a:xfrm>
              <a:off x="7598181" y="5704569"/>
              <a:ext cx="423351" cy="298591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28" name="Star: 5 Points 30">
              <a:extLst>
                <a:ext uri="{FF2B5EF4-FFF2-40B4-BE49-F238E27FC236}">
                  <a16:creationId xmlns:a16="http://schemas.microsoft.com/office/drawing/2014/main" xmlns="" id="{1ECA0F61-126C-212D-414E-579EF306B61A}"/>
                </a:ext>
              </a:extLst>
            </p:cNvPr>
            <p:cNvSpPr/>
            <p:nvPr/>
          </p:nvSpPr>
          <p:spPr>
            <a:xfrm>
              <a:off x="8171215" y="5136951"/>
              <a:ext cx="228307" cy="180337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29" name="Star: 5 Points 31">
              <a:extLst>
                <a:ext uri="{FF2B5EF4-FFF2-40B4-BE49-F238E27FC236}">
                  <a16:creationId xmlns:a16="http://schemas.microsoft.com/office/drawing/2014/main" xmlns="" id="{D05C47E2-2310-E1F9-1638-FCCA85A26359}"/>
                </a:ext>
              </a:extLst>
            </p:cNvPr>
            <p:cNvSpPr/>
            <p:nvPr/>
          </p:nvSpPr>
          <p:spPr>
            <a:xfrm>
              <a:off x="8181800" y="5306941"/>
              <a:ext cx="228306" cy="181815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30" name="Star: 5 Points 32">
              <a:extLst>
                <a:ext uri="{FF2B5EF4-FFF2-40B4-BE49-F238E27FC236}">
                  <a16:creationId xmlns:a16="http://schemas.microsoft.com/office/drawing/2014/main" xmlns="" id="{69CEADBB-BA08-204F-46FD-2922B03F8A87}"/>
                </a:ext>
              </a:extLst>
            </p:cNvPr>
            <p:cNvSpPr/>
            <p:nvPr/>
          </p:nvSpPr>
          <p:spPr>
            <a:xfrm>
              <a:off x="8013971" y="4297349"/>
              <a:ext cx="228307" cy="180337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31" name="Star: 5 Points 33">
              <a:extLst>
                <a:ext uri="{FF2B5EF4-FFF2-40B4-BE49-F238E27FC236}">
                  <a16:creationId xmlns:a16="http://schemas.microsoft.com/office/drawing/2014/main" xmlns="" id="{606F54F5-5C5A-209A-B4A9-809047D17A51}"/>
                </a:ext>
              </a:extLst>
            </p:cNvPr>
            <p:cNvSpPr/>
            <p:nvPr/>
          </p:nvSpPr>
          <p:spPr>
            <a:xfrm>
              <a:off x="7995827" y="3666169"/>
              <a:ext cx="228307" cy="181815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</p:grpSp>
      <p:grpSp>
        <p:nvGrpSpPr>
          <p:cNvPr id="27655" name="Group 41">
            <a:extLst>
              <a:ext uri="{FF2B5EF4-FFF2-40B4-BE49-F238E27FC236}">
                <a16:creationId xmlns:a16="http://schemas.microsoft.com/office/drawing/2014/main" xmlns="" id="{D3B4AABA-10C2-4F73-61F9-E209CAE0D617}"/>
              </a:ext>
            </a:extLst>
          </p:cNvPr>
          <p:cNvGrpSpPr>
            <a:grpSpLocks/>
          </p:cNvGrpSpPr>
          <p:nvPr/>
        </p:nvGrpSpPr>
        <p:grpSpPr bwMode="auto">
          <a:xfrm>
            <a:off x="122238" y="5207000"/>
            <a:ext cx="2411412" cy="338138"/>
            <a:chOff x="216589" y="6205203"/>
            <a:chExt cx="2411621" cy="339837"/>
          </a:xfrm>
        </p:grpSpPr>
        <p:sp>
          <p:nvSpPr>
            <p:cNvPr id="33" name="Star: 5 Points 35">
              <a:extLst>
                <a:ext uri="{FF2B5EF4-FFF2-40B4-BE49-F238E27FC236}">
                  <a16:creationId xmlns:a16="http://schemas.microsoft.com/office/drawing/2014/main" xmlns="" id="{40152B8E-A2AA-90EC-D10F-B60C6C6900BB}"/>
                </a:ext>
              </a:extLst>
            </p:cNvPr>
            <p:cNvSpPr/>
            <p:nvPr/>
          </p:nvSpPr>
          <p:spPr>
            <a:xfrm>
              <a:off x="216589" y="6235518"/>
              <a:ext cx="220681" cy="185075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600"/>
            </a:p>
          </p:txBody>
        </p:sp>
        <p:sp>
          <p:nvSpPr>
            <p:cNvPr id="27665" name="TextBox 37">
              <a:extLst>
                <a:ext uri="{FF2B5EF4-FFF2-40B4-BE49-F238E27FC236}">
                  <a16:creationId xmlns:a16="http://schemas.microsoft.com/office/drawing/2014/main" xmlns="" id="{A77BD135-EE33-54D6-E38E-ABEE1DC982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632" y="6205203"/>
              <a:ext cx="2194578" cy="339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r>
                <a:rPr lang="en-US" altLang="en-US" sz="1600" b="1">
                  <a:latin typeface="Corbel" panose="020B0503020204020204" pitchFamily="34" charset="0"/>
                </a:rPr>
                <a:t>PSU has been involved</a:t>
              </a:r>
              <a:endParaRPr lang="th-TH" altLang="en-US" sz="1600" b="1">
                <a:latin typeface="Corbel" panose="020B0503020204020204" pitchFamily="34" charset="0"/>
                <a:cs typeface="DilleniaUPC" panose="02020603050405020304" pitchFamily="18" charset="-34"/>
              </a:endParaRPr>
            </a:p>
          </p:txBody>
        </p:sp>
      </p:grpSp>
      <p:grpSp>
        <p:nvGrpSpPr>
          <p:cNvPr id="27656" name="Group 40">
            <a:extLst>
              <a:ext uri="{FF2B5EF4-FFF2-40B4-BE49-F238E27FC236}">
                <a16:creationId xmlns:a16="http://schemas.microsoft.com/office/drawing/2014/main" xmlns="" id="{638D4043-7DA9-9CB0-44F5-A79C4764E14B}"/>
              </a:ext>
            </a:extLst>
          </p:cNvPr>
          <p:cNvGrpSpPr>
            <a:grpSpLocks/>
          </p:cNvGrpSpPr>
          <p:nvPr/>
        </p:nvGrpSpPr>
        <p:grpSpPr bwMode="auto">
          <a:xfrm>
            <a:off x="107950" y="5519738"/>
            <a:ext cx="2928938" cy="584200"/>
            <a:chOff x="201354" y="6517862"/>
            <a:chExt cx="2929250" cy="586992"/>
          </a:xfrm>
        </p:grpSpPr>
        <p:sp>
          <p:nvSpPr>
            <p:cNvPr id="36" name="Star: 5 Points 34">
              <a:extLst>
                <a:ext uri="{FF2B5EF4-FFF2-40B4-BE49-F238E27FC236}">
                  <a16:creationId xmlns:a16="http://schemas.microsoft.com/office/drawing/2014/main" xmlns="" id="{5FF9321F-EFD7-CB71-DAB0-FF2568F9A6D9}"/>
                </a:ext>
              </a:extLst>
            </p:cNvPr>
            <p:cNvSpPr/>
            <p:nvPr/>
          </p:nvSpPr>
          <p:spPr>
            <a:xfrm>
              <a:off x="201354" y="6556144"/>
              <a:ext cx="228624" cy="183434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600"/>
            </a:p>
          </p:txBody>
        </p:sp>
        <p:sp>
          <p:nvSpPr>
            <p:cNvPr id="27663" name="TextBox 38">
              <a:extLst>
                <a:ext uri="{FF2B5EF4-FFF2-40B4-BE49-F238E27FC236}">
                  <a16:creationId xmlns:a16="http://schemas.microsoft.com/office/drawing/2014/main" xmlns="" id="{898F74C0-45DC-ECE5-17CE-0262C064E4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773" y="6517862"/>
              <a:ext cx="2704831" cy="586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r>
                <a:rPr lang="en-US" altLang="en-US" sz="1600" b="1">
                  <a:latin typeface="Corbel" panose="020B0503020204020204" pitchFamily="34" charset="0"/>
                </a:rPr>
                <a:t>New schemes/opportunities </a:t>
              </a:r>
            </a:p>
            <a:p>
              <a:pPr eaLnBrk="1" hangingPunct="1"/>
              <a:r>
                <a:rPr lang="en-US" altLang="en-US" sz="1600" b="1">
                  <a:latin typeface="Corbel" panose="020B0503020204020204" pitchFamily="34" charset="0"/>
                </a:rPr>
                <a:t>PSU has not been involved. </a:t>
              </a:r>
              <a:endParaRPr lang="th-TH" altLang="en-US" sz="1600" b="1">
                <a:latin typeface="Corbel" panose="020B0503020204020204" pitchFamily="34" charset="0"/>
                <a:cs typeface="DilleniaUPC" panose="02020603050405020304" pitchFamily="18" charset="-34"/>
              </a:endParaRPr>
            </a:p>
          </p:txBody>
        </p:sp>
      </p:grpSp>
      <p:sp>
        <p:nvSpPr>
          <p:cNvPr id="38" name="Striped Right Arrow 37">
            <a:extLst>
              <a:ext uri="{FF2B5EF4-FFF2-40B4-BE49-F238E27FC236}">
                <a16:creationId xmlns:a16="http://schemas.microsoft.com/office/drawing/2014/main" xmlns="" id="{456C15CD-E169-3CC3-BE1E-80BFF1FDF1F8}"/>
              </a:ext>
            </a:extLst>
          </p:cNvPr>
          <p:cNvSpPr/>
          <p:nvPr/>
        </p:nvSpPr>
        <p:spPr>
          <a:xfrm flipH="1">
            <a:off x="7399338" y="3440113"/>
            <a:ext cx="876300" cy="49212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0"/>
          </a:p>
        </p:txBody>
      </p:sp>
      <p:sp>
        <p:nvSpPr>
          <p:cNvPr id="40" name="Striped Right Arrow 39">
            <a:extLst>
              <a:ext uri="{FF2B5EF4-FFF2-40B4-BE49-F238E27FC236}">
                <a16:creationId xmlns:a16="http://schemas.microsoft.com/office/drawing/2014/main" xmlns="" id="{D7F64779-B6C7-ED02-9589-5E7F7F3DD112}"/>
              </a:ext>
            </a:extLst>
          </p:cNvPr>
          <p:cNvSpPr/>
          <p:nvPr/>
        </p:nvSpPr>
        <p:spPr>
          <a:xfrm rot="1822951" flipH="1">
            <a:off x="7400925" y="4875213"/>
            <a:ext cx="712788" cy="57308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0"/>
          </a:p>
        </p:txBody>
      </p:sp>
      <p:sp>
        <p:nvSpPr>
          <p:cNvPr id="37" name="Arrow: Right 16">
            <a:extLst>
              <a:ext uri="{FF2B5EF4-FFF2-40B4-BE49-F238E27FC236}">
                <a16:creationId xmlns:a16="http://schemas.microsoft.com/office/drawing/2014/main" xmlns="" id="{4E67D69B-C10C-CD20-5191-B27F3DCE5574}"/>
              </a:ext>
            </a:extLst>
          </p:cNvPr>
          <p:cNvSpPr/>
          <p:nvPr/>
        </p:nvSpPr>
        <p:spPr bwMode="auto">
          <a:xfrm rot="5400000">
            <a:off x="6996112" y="1943101"/>
            <a:ext cx="600075" cy="234950"/>
          </a:xfrm>
          <a:prstGeom prst="rightArrow">
            <a:avLst>
              <a:gd name="adj1" fmla="val 29849"/>
              <a:gd name="adj2" fmla="val 50000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39" name="Rectangle 14">
            <a:extLst>
              <a:ext uri="{FF2B5EF4-FFF2-40B4-BE49-F238E27FC236}">
                <a16:creationId xmlns:a16="http://schemas.microsoft.com/office/drawing/2014/main" xmlns="" id="{FA488EA7-F370-46BE-E39D-45C350CFA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4650" y="6016625"/>
            <a:ext cx="4076700" cy="7445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ts val="1563"/>
              </a:lnSpc>
              <a:spcBef>
                <a:spcPts val="600"/>
              </a:spcBef>
              <a:defRPr/>
            </a:pPr>
            <a:r>
              <a:rPr lang="en-US" altLang="en-US" sz="1300" b="1" dirty="0">
                <a:latin typeface="Corbel" pitchFamily="34" charset="0"/>
                <a:cs typeface="Times New Roman" pitchFamily="18" charset="0"/>
              </a:rPr>
              <a:t>Jean Monnet Actions:</a:t>
            </a:r>
            <a:endParaRPr lang="en-US" altLang="en-US" sz="1300" b="1" dirty="0">
              <a:latin typeface="Corbel" pitchFamily="34" charset="0"/>
            </a:endParaRPr>
          </a:p>
          <a:p>
            <a:pPr eaLnBrk="1" hangingPunct="1">
              <a:spcBef>
                <a:spcPts val="300"/>
              </a:spcBef>
              <a:defRPr/>
            </a:pPr>
            <a:r>
              <a:rPr lang="en-US" altLang="en-US" sz="1200" dirty="0">
                <a:solidFill>
                  <a:srgbClr val="333333"/>
                </a:solidFill>
                <a:latin typeface="Corbel" pitchFamily="34" charset="0"/>
                <a:cs typeface="Times New Roman" pitchFamily="18" charset="0"/>
              </a:rPr>
              <a:t>—	Jean Monnet in the field of higher education</a:t>
            </a:r>
            <a:endParaRPr lang="en-US" altLang="en-US" sz="1200" dirty="0">
              <a:latin typeface="Corbel" pitchFamily="34" charset="0"/>
            </a:endParaRPr>
          </a:p>
          <a:p>
            <a:pPr eaLnBrk="1" hangingPunct="1">
              <a:spcBef>
                <a:spcPts val="300"/>
              </a:spcBef>
              <a:defRPr/>
            </a:pPr>
            <a:r>
              <a:rPr lang="en-US" altLang="en-US" sz="1200" dirty="0">
                <a:solidFill>
                  <a:srgbClr val="333333"/>
                </a:solidFill>
                <a:latin typeface="Corbel" pitchFamily="34" charset="0"/>
                <a:cs typeface="Times New Roman" pitchFamily="18" charset="0"/>
              </a:rPr>
              <a:t>—	Jean Monnet in other fields of education and training</a:t>
            </a:r>
            <a:endParaRPr lang="en-US" altLang="en-US" sz="1200" dirty="0">
              <a:latin typeface="Corbel" pitchFamily="34" charset="0"/>
            </a:endParaRPr>
          </a:p>
        </p:txBody>
      </p:sp>
      <p:sp>
        <p:nvSpPr>
          <p:cNvPr id="27661" name="TextBox 40">
            <a:extLst>
              <a:ext uri="{FF2B5EF4-FFF2-40B4-BE49-F238E27FC236}">
                <a16:creationId xmlns:a16="http://schemas.microsoft.com/office/drawing/2014/main" xmlns="" id="{94FA155F-0170-1AF3-9C26-E7E185E1F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0" y="6054725"/>
            <a:ext cx="4179888" cy="584200"/>
          </a:xfrm>
          <a:prstGeom prst="rect">
            <a:avLst/>
          </a:prstGeom>
          <a:noFill/>
          <a:ln w="9525">
            <a:solidFill>
              <a:srgbClr val="1D68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600" b="1" dirty="0"/>
              <a:t>Social Sci. &amp; Art fields at </a:t>
            </a:r>
            <a:r>
              <a:rPr lang="en-US" altLang="en-US" sz="1600" b="1" dirty="0">
                <a:solidFill>
                  <a:srgbClr val="1D68FF"/>
                </a:solidFill>
              </a:rPr>
              <a:t>PSU</a:t>
            </a:r>
            <a:r>
              <a:rPr lang="en-US" altLang="en-US" sz="1600" b="1" dirty="0"/>
              <a:t> can apply, </a:t>
            </a:r>
          </a:p>
          <a:p>
            <a:pPr eaLnBrk="1" hangingPunct="1"/>
            <a:r>
              <a:rPr lang="en-US" altLang="en-US" sz="1600" b="1" dirty="0"/>
              <a:t>having contents related to EU.</a:t>
            </a:r>
            <a:endParaRPr lang="th-TH" altLang="en-US" sz="16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Logo-PSU-EH-01 (1).png">
            <a:extLst>
              <a:ext uri="{FF2B5EF4-FFF2-40B4-BE49-F238E27FC236}">
                <a16:creationId xmlns:a16="http://schemas.microsoft.com/office/drawing/2014/main" xmlns="" id="{0A26584C-F86C-648B-79A3-D862C5783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910763" y="-7938"/>
            <a:ext cx="1803400" cy="7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4">
            <a:extLst>
              <a:ext uri="{FF2B5EF4-FFF2-40B4-BE49-F238E27FC236}">
                <a16:creationId xmlns:a16="http://schemas.microsoft.com/office/drawing/2014/main" xmlns="" id="{A86C1FFF-ACE9-2662-B7A3-645E7F26D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" y="1679575"/>
            <a:ext cx="3187700" cy="195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Examples of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Project Activities </a:t>
            </a:r>
          </a:p>
          <a:p>
            <a:pPr eaLnBrk="1" hangingPunct="1">
              <a:lnSpc>
                <a:spcPct val="150000"/>
              </a:lnSpc>
            </a:pPr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030D3B5-9B5F-0F11-E459-41CF6D3152DF}"/>
              </a:ext>
            </a:extLst>
          </p:cNvPr>
          <p:cNvSpPr txBox="1"/>
          <p:nvPr/>
        </p:nvSpPr>
        <p:spPr>
          <a:xfrm>
            <a:off x="3725863" y="771525"/>
            <a:ext cx="7227887" cy="3683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Strand 1</a:t>
            </a:r>
            <a:r>
              <a:rPr lang="en-US" sz="1800" b="1" dirty="0">
                <a:cs typeface="Arial" panose="020B0604020202020204" pitchFamily="34" charset="0"/>
              </a:rPr>
              <a:t> – Fostering access to cooperation in higher education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7688B34-9691-F8C9-56C2-9468C5987EC1}"/>
              </a:ext>
            </a:extLst>
          </p:cNvPr>
          <p:cNvSpPr txBox="1"/>
          <p:nvPr/>
        </p:nvSpPr>
        <p:spPr>
          <a:xfrm>
            <a:off x="3725863" y="1152525"/>
            <a:ext cx="7235825" cy="5138738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j-lt"/>
              </a:rPr>
              <a:t>Reforming/modernizing the university governance, enhancement of services for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       the benefit of students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j-lt"/>
              </a:rPr>
              <a:t>Establishing/strengthening international relations offices &amp; elaborating 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       internationalization strategies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n-lt"/>
              </a:rPr>
              <a:t>Establishing/developing quality assurance units &amp; processes/strategy with HEIs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n-lt"/>
              </a:rPr>
              <a:t>Creating capacities to support students &amp; staff mobility activities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n-lt"/>
              </a:rPr>
              <a:t>Modules/study </a:t>
            </a:r>
            <a:r>
              <a:rPr lang="en-US" sz="1600" dirty="0" err="1">
                <a:latin typeface="+mn-lt"/>
              </a:rPr>
              <a:t>programmes</a:t>
            </a:r>
            <a:r>
              <a:rPr lang="en-US" sz="1600" dirty="0">
                <a:latin typeface="+mn-lt"/>
              </a:rPr>
              <a:t>, technical/professional orientations of </a:t>
            </a:r>
            <a:r>
              <a:rPr lang="en-US" sz="1600" dirty="0" err="1">
                <a:latin typeface="+mn-lt"/>
              </a:rPr>
              <a:t>programmes</a:t>
            </a:r>
            <a:endParaRPr lang="en-US" sz="1600" dirty="0">
              <a:latin typeface="+mn-lt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n-lt"/>
              </a:rPr>
              <a:t>Establishing intensive study </a:t>
            </a:r>
            <a:r>
              <a:rPr lang="en-US" sz="1600" dirty="0" err="1">
                <a:latin typeface="+mn-lt"/>
              </a:rPr>
              <a:t>programmes</a:t>
            </a:r>
            <a:r>
              <a:rPr lang="en-US" sz="1600" dirty="0">
                <a:latin typeface="+mn-lt"/>
              </a:rPr>
              <a:t> bringing together students &amp;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teaching staff from participating </a:t>
            </a:r>
            <a:r>
              <a:rPr lang="en-US" sz="1600" dirty="0"/>
              <a:t>HEIs</a:t>
            </a:r>
            <a:r>
              <a:rPr lang="en-US" sz="1600" dirty="0">
                <a:latin typeface="+mn-lt"/>
              </a:rPr>
              <a:t> for shorter study periods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n-lt"/>
              </a:rPr>
              <a:t>Implementing training courses for </a:t>
            </a:r>
            <a:r>
              <a:rPr lang="en-US" sz="1600" dirty="0"/>
              <a:t>HEI academic staff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n-lt"/>
              </a:rPr>
              <a:t>Creating synergies &amp; strengthening the links with the business sector/private/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public organization</a:t>
            </a: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n-lt"/>
              </a:rPr>
              <a:t>Updating the digital technology to develop specific services aiming at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ensuring equal &amp; fair learning opportunities to students with disabilities</a:t>
            </a: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n-lt"/>
              </a:rPr>
              <a:t>Promoting initiatives aiming at positive discrimination by empowering woman/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ethnic/religious minorities</a:t>
            </a:r>
          </a:p>
          <a:p>
            <a:pPr marL="285750" indent="-285750">
              <a:spcBef>
                <a:spcPts val="300"/>
              </a:spcBef>
              <a:buFont typeface="Wingdings" panose="05000000000000000000" pitchFamily="2" charset="2"/>
              <a:buChar char="§"/>
              <a:defRPr/>
            </a:pPr>
            <a:r>
              <a:rPr lang="en-US" sz="1600" dirty="0">
                <a:latin typeface="+mn-lt"/>
              </a:rPr>
              <a:t>Contributing to creating inclusive environments that foster equity &amp; equality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that are responsive to the needs of the wider community</a:t>
            </a:r>
            <a:endParaRPr lang="en-US" sz="1600" b="1" dirty="0">
              <a:latin typeface="+mn-lt"/>
            </a:endParaRPr>
          </a:p>
        </p:txBody>
      </p:sp>
      <p:sp>
        <p:nvSpPr>
          <p:cNvPr id="28678" name="TextBox 7">
            <a:extLst>
              <a:ext uri="{FF2B5EF4-FFF2-40B4-BE49-F238E27FC236}">
                <a16:creationId xmlns:a16="http://schemas.microsoft.com/office/drawing/2014/main" xmlns="" id="{C5461C75-B9F1-9105-930E-FF1809BE0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" y="6392863"/>
            <a:ext cx="28543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en-US" altLang="th-TH" sz="1000" dirty="0"/>
              <a:t>Page 294-295 of Erasmus + Programme Guide</a:t>
            </a:r>
            <a:endParaRPr lang="th-TH" altLang="th-TH" sz="1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Logo-PSU-EH-01 (1).png">
            <a:extLst>
              <a:ext uri="{FF2B5EF4-FFF2-40B4-BE49-F238E27FC236}">
                <a16:creationId xmlns:a16="http://schemas.microsoft.com/office/drawing/2014/main" xmlns="" id="{8D33894B-EA23-7FF8-EB6E-2295DE6C0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352425" y="-7938"/>
            <a:ext cx="1803400" cy="7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4">
            <a:extLst>
              <a:ext uri="{FF2B5EF4-FFF2-40B4-BE49-F238E27FC236}">
                <a16:creationId xmlns:a16="http://schemas.microsoft.com/office/drawing/2014/main" xmlns="" id="{F25E55B0-E259-D9D0-F5F1-6901FCA42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" y="1679575"/>
            <a:ext cx="3187700" cy="195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Examples of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Project Activities </a:t>
            </a:r>
          </a:p>
          <a:p>
            <a:pPr eaLnBrk="1" hangingPunct="1">
              <a:lnSpc>
                <a:spcPct val="150000"/>
              </a:lnSpc>
            </a:pPr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C29A4D3-C77A-787E-18D9-F46F627136CA}"/>
              </a:ext>
            </a:extLst>
          </p:cNvPr>
          <p:cNvSpPr txBox="1"/>
          <p:nvPr/>
        </p:nvSpPr>
        <p:spPr>
          <a:xfrm>
            <a:off x="3597275" y="762000"/>
            <a:ext cx="8056563" cy="369888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  <a:t>Strand 2</a:t>
            </a:r>
            <a:r>
              <a:rPr lang="en-US" sz="1800" b="1" dirty="0"/>
              <a:t> – Partnerships for transformation in higher education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7397D38-61F8-8B1B-31FE-FEDE1221A330}"/>
              </a:ext>
            </a:extLst>
          </p:cNvPr>
          <p:cNvSpPr txBox="1"/>
          <p:nvPr/>
        </p:nvSpPr>
        <p:spPr>
          <a:xfrm>
            <a:off x="3595688" y="1143000"/>
            <a:ext cx="8058150" cy="5140325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800" b="1" dirty="0">
                <a:latin typeface="+mj-lt"/>
              </a:rPr>
              <a:t>Innovation in HE </a:t>
            </a:r>
            <a:r>
              <a:rPr lang="en-US" sz="1800" dirty="0">
                <a:latin typeface="+mj-lt"/>
              </a:rPr>
              <a:t>– the proposed projects address mismatches between the </a:t>
            </a:r>
          </a:p>
          <a:p>
            <a:pPr>
              <a:defRPr/>
            </a:pPr>
            <a:r>
              <a:rPr lang="en-US" sz="1800" dirty="0">
                <a:latin typeface="+mj-lt"/>
              </a:rPr>
              <a:t>                                               </a:t>
            </a:r>
            <a:r>
              <a:rPr lang="en-US" sz="1700" dirty="0">
                <a:latin typeface="+mj-lt"/>
              </a:rPr>
              <a:t>requirements </a:t>
            </a:r>
            <a:r>
              <a:rPr lang="en-US" sz="1800" dirty="0">
                <a:latin typeface="+mj-lt"/>
              </a:rPr>
              <a:t>of employers &amp; the offer of HE and propose </a:t>
            </a:r>
          </a:p>
          <a:p>
            <a:pPr>
              <a:defRPr/>
            </a:pPr>
            <a:r>
              <a:rPr lang="en-US" sz="1800" dirty="0">
                <a:latin typeface="+mj-lt"/>
              </a:rPr>
              <a:t>                                               integral solutions to enhance </a:t>
            </a:r>
            <a:r>
              <a:rPr lang="en-US" sz="1800" b="1" dirty="0">
                <a:latin typeface="+mj-lt"/>
              </a:rPr>
              <a:t>employability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                                      Design of innovative curricula &amp; introducing innovative elements in the  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                                                     existing curricula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                                       Implementation of innovative learning &amp; teaching methods 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                                                     (i.e. learner-centered, real problem- based teaching &amp; learning)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                                        Active engagement with the business world and with research, the 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                                                     organization of continuing educational </a:t>
            </a:r>
            <a:r>
              <a:rPr lang="en-US" sz="1600" dirty="0" err="1">
                <a:latin typeface="+mj-lt"/>
              </a:rPr>
              <a:t>programmes</a:t>
            </a:r>
            <a:r>
              <a:rPr lang="en-US" sz="1600" dirty="0">
                <a:latin typeface="+mj-lt"/>
              </a:rPr>
              <a:t> and activities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                                                     with and within enterprises</a:t>
            </a:r>
          </a:p>
          <a:p>
            <a:pPr>
              <a:defRPr/>
            </a:pPr>
            <a:r>
              <a:rPr lang="en-US" sz="1800" dirty="0">
                <a:latin typeface="+mn-lt"/>
              </a:rPr>
              <a:t>                                   </a:t>
            </a:r>
            <a:r>
              <a:rPr lang="en-US" sz="1600" dirty="0">
                <a:latin typeface="+mn-lt"/>
              </a:rPr>
              <a:t>Strengthening of capacities of HEIs in the partner countries to network  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                                              effectively in research, scientific and technological innovation 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en-US" sz="1600" b="1" dirty="0">
                <a:latin typeface="+mn-lt"/>
              </a:rPr>
              <a:t>Promoting reform in HEIs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                                Development, testing and implementation of new learning methods, tools 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                                               and materials (e.g. new multidisciplinary curricula, learner-</a:t>
            </a:r>
            <a:r>
              <a:rPr lang="en-US" sz="1600" dirty="0" err="1">
                <a:latin typeface="+mn-lt"/>
              </a:rPr>
              <a:t>centred</a:t>
            </a:r>
            <a:endParaRPr lang="en-US" sz="1600" dirty="0">
              <a:latin typeface="+mn-lt"/>
            </a:endParaRPr>
          </a:p>
          <a:p>
            <a:pPr>
              <a:defRPr/>
            </a:pPr>
            <a:r>
              <a:rPr lang="en-US" sz="1600" dirty="0">
                <a:latin typeface="+mn-lt"/>
              </a:rPr>
              <a:t>                                                      and real problem-based teaching and learning) through practical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                                               training and placement of students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                                Support the creation of </a:t>
            </a:r>
            <a:r>
              <a:rPr lang="en-US" sz="1600" dirty="0" err="1">
                <a:latin typeface="+mn-lt"/>
              </a:rPr>
              <a:t>centres</a:t>
            </a:r>
            <a:r>
              <a:rPr lang="en-US" sz="1600" dirty="0">
                <a:latin typeface="+mn-lt"/>
              </a:rPr>
              <a:t>, incubators for innovation, technology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                                               transfer and business start-ups, and the integration of education,</a:t>
            </a:r>
          </a:p>
          <a:p>
            <a:pPr>
              <a:defRPr/>
            </a:pPr>
            <a:r>
              <a:rPr lang="en-US" sz="1600" dirty="0">
                <a:latin typeface="+mn-lt"/>
              </a:rPr>
              <a:t>                                                      research and innovation at institutional/regional/national level</a:t>
            </a:r>
          </a:p>
        </p:txBody>
      </p:sp>
      <p:pic>
        <p:nvPicPr>
          <p:cNvPr id="29702" name="Graphic 2" descr="Cursor">
            <a:extLst>
              <a:ext uri="{FF2B5EF4-FFF2-40B4-BE49-F238E27FC236}">
                <a16:creationId xmlns:a16="http://schemas.microsoft.com/office/drawing/2014/main" xmlns="" id="{4237632D-20F5-BB9B-02C5-F0FDAFDCC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2213">
            <a:off x="4829175" y="2006600"/>
            <a:ext cx="268288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Graphic 10" descr="Cursor">
            <a:extLst>
              <a:ext uri="{FF2B5EF4-FFF2-40B4-BE49-F238E27FC236}">
                <a16:creationId xmlns:a16="http://schemas.microsoft.com/office/drawing/2014/main" xmlns="" id="{0CD81D16-623A-CF97-24AF-09A98DDBA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2213">
            <a:off x="4829175" y="2546350"/>
            <a:ext cx="268288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Graphic 11" descr="Cursor">
            <a:extLst>
              <a:ext uri="{FF2B5EF4-FFF2-40B4-BE49-F238E27FC236}">
                <a16:creationId xmlns:a16="http://schemas.microsoft.com/office/drawing/2014/main" xmlns="" id="{26B234B4-9DB1-FD88-B7BA-81DFFFD38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2213">
            <a:off x="4829175" y="3001963"/>
            <a:ext cx="268288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Graphic 12" descr="Cursor">
            <a:extLst>
              <a:ext uri="{FF2B5EF4-FFF2-40B4-BE49-F238E27FC236}">
                <a16:creationId xmlns:a16="http://schemas.microsoft.com/office/drawing/2014/main" xmlns="" id="{088DEEC8-8B85-42EE-8208-48895C5AD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2213">
            <a:off x="4827588" y="3732213"/>
            <a:ext cx="268287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Graphic 14" descr="Cursor">
            <a:extLst>
              <a:ext uri="{FF2B5EF4-FFF2-40B4-BE49-F238E27FC236}">
                <a16:creationId xmlns:a16="http://schemas.microsoft.com/office/drawing/2014/main" xmlns="" id="{1A7EDF97-DD7F-2275-D8F3-915A3BF8F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2213">
            <a:off x="4827588" y="5459413"/>
            <a:ext cx="268287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Graphic 15" descr="Cursor">
            <a:extLst>
              <a:ext uri="{FF2B5EF4-FFF2-40B4-BE49-F238E27FC236}">
                <a16:creationId xmlns:a16="http://schemas.microsoft.com/office/drawing/2014/main" xmlns="" id="{DBD5EE47-DF79-B87F-F506-18D74781F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2213">
            <a:off x="4827588" y="4498975"/>
            <a:ext cx="268287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8" name="TextBox 3">
            <a:extLst>
              <a:ext uri="{FF2B5EF4-FFF2-40B4-BE49-F238E27FC236}">
                <a16:creationId xmlns:a16="http://schemas.microsoft.com/office/drawing/2014/main" xmlns="" id="{E24964B6-90C8-D468-8487-43DABAD43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" y="6453188"/>
            <a:ext cx="28543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en-US" altLang="th-TH" sz="1000" dirty="0"/>
              <a:t>Page 295-296 of Erasmus + Programme Guide</a:t>
            </a:r>
            <a:endParaRPr lang="th-TH" altLang="th-TH" sz="1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Logo-PSU-EH-01 (1).png">
            <a:extLst>
              <a:ext uri="{FF2B5EF4-FFF2-40B4-BE49-F238E27FC236}">
                <a16:creationId xmlns:a16="http://schemas.microsoft.com/office/drawing/2014/main" xmlns="" id="{9840A9B6-8661-91E5-F695-DB32AF59C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599613" y="198438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>
            <a:extLst>
              <a:ext uri="{FF2B5EF4-FFF2-40B4-BE49-F238E27FC236}">
                <a16:creationId xmlns:a16="http://schemas.microsoft.com/office/drawing/2014/main" xmlns="" id="{C931100A-A804-36D5-2974-FE25441F8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5" t="12640" r="7597" b="24759"/>
          <a:stretch>
            <a:fillRect/>
          </a:stretch>
        </p:blipFill>
        <p:spPr bwMode="auto">
          <a:xfrm>
            <a:off x="3519488" y="989013"/>
            <a:ext cx="8148637" cy="344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>
            <a:extLst>
              <a:ext uri="{FF2B5EF4-FFF2-40B4-BE49-F238E27FC236}">
                <a16:creationId xmlns:a16="http://schemas.microsoft.com/office/drawing/2014/main" xmlns="" id="{63014D53-6149-65EC-A33A-12AE099DA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5" t="29303" r="7112" b="34966"/>
          <a:stretch>
            <a:fillRect/>
          </a:stretch>
        </p:blipFill>
        <p:spPr bwMode="auto">
          <a:xfrm>
            <a:off x="3536950" y="4551363"/>
            <a:ext cx="84963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Box 4">
            <a:extLst>
              <a:ext uri="{FF2B5EF4-FFF2-40B4-BE49-F238E27FC236}">
                <a16:creationId xmlns:a16="http://schemas.microsoft.com/office/drawing/2014/main" xmlns="" id="{9096E718-8847-8A2B-6771-62EB9726E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8" y="4413250"/>
            <a:ext cx="7783512" cy="3063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cs-CZ" altLang="en-US" sz="1400" b="1"/>
              <a:t>https://erasmus-plus.ec.europa.eu/programme-guide/erasmusplus-programme-guide</a:t>
            </a:r>
            <a:endParaRPr lang="th-TH" altLang="en-US" sz="1400" b="1"/>
          </a:p>
        </p:txBody>
      </p:sp>
      <p:sp>
        <p:nvSpPr>
          <p:cNvPr id="30726" name="TextBox 5">
            <a:extLst>
              <a:ext uri="{FF2B5EF4-FFF2-40B4-BE49-F238E27FC236}">
                <a16:creationId xmlns:a16="http://schemas.microsoft.com/office/drawing/2014/main" xmlns="" id="{FE2995E3-93A3-6235-C4EB-E906F2A31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600" y="647700"/>
            <a:ext cx="4327525" cy="33972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cs-CZ" altLang="en-US" sz="1600"/>
              <a:t>https://erasmus-plus.ec.europa.eu/news?</a:t>
            </a:r>
            <a:endParaRPr lang="th-TH" altLang="en-US" sz="16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A08ED55-0E13-5E11-C044-45DC3145D633}"/>
              </a:ext>
            </a:extLst>
          </p:cNvPr>
          <p:cNvSpPr txBox="1"/>
          <p:nvPr/>
        </p:nvSpPr>
        <p:spPr>
          <a:xfrm>
            <a:off x="414338" y="4922838"/>
            <a:ext cx="24066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0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Erasmus+ </a:t>
            </a:r>
          </a:p>
          <a:p>
            <a:pPr eaLnBrk="1" hangingPunct="1">
              <a:defRPr/>
            </a:pPr>
            <a:r>
              <a:rPr lang="en-US" sz="20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 Guide</a:t>
            </a:r>
            <a:endParaRPr lang="th-TH" sz="2000" b="1" dirty="0">
              <a:solidFill>
                <a:srgbClr val="0031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F5A5E6D-AACB-951C-4AAA-09F0DCE538C2}"/>
              </a:ext>
            </a:extLst>
          </p:cNvPr>
          <p:cNvSpPr txBox="1"/>
          <p:nvPr/>
        </p:nvSpPr>
        <p:spPr>
          <a:xfrm>
            <a:off x="385763" y="2874963"/>
            <a:ext cx="21367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0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Information</a:t>
            </a:r>
            <a:endParaRPr lang="th-TH" sz="2000" b="1" dirty="0">
              <a:solidFill>
                <a:srgbClr val="0031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9" name="TextBox 8">
            <a:extLst>
              <a:ext uri="{FF2B5EF4-FFF2-40B4-BE49-F238E27FC236}">
                <a16:creationId xmlns:a16="http://schemas.microsoft.com/office/drawing/2014/main" xmlns="" id="{475DFE4C-F4C6-BE11-1365-87E8343E3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" y="1636713"/>
            <a:ext cx="2755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b="1"/>
              <a:t>Useful Website</a:t>
            </a:r>
            <a:endParaRPr lang="th-TH" altLang="en-US" b="1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3E63EC94-534F-53A8-38CB-0CEEA6BC2B1D}"/>
              </a:ext>
            </a:extLst>
          </p:cNvPr>
          <p:cNvSpPr/>
          <p:nvPr/>
        </p:nvSpPr>
        <p:spPr>
          <a:xfrm>
            <a:off x="334963" y="947738"/>
            <a:ext cx="1912937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Erasmus+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05F66F3E-F73B-906D-BE41-141AF5E6AAAC}"/>
              </a:ext>
            </a:extLst>
          </p:cNvPr>
          <p:cNvCxnSpPr/>
          <p:nvPr/>
        </p:nvCxnSpPr>
        <p:spPr>
          <a:xfrm>
            <a:off x="436563" y="1489075"/>
            <a:ext cx="2487612" cy="3175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ลูกศร: ขวา 1">
            <a:extLst>
              <a:ext uri="{FF2B5EF4-FFF2-40B4-BE49-F238E27FC236}">
                <a16:creationId xmlns:a16="http://schemas.microsoft.com/office/drawing/2014/main" xmlns="" id="{CAF95DBE-C8FD-CF9A-2191-84A56778FB44}"/>
              </a:ext>
            </a:extLst>
          </p:cNvPr>
          <p:cNvSpPr/>
          <p:nvPr/>
        </p:nvSpPr>
        <p:spPr>
          <a:xfrm>
            <a:off x="2992438" y="5116513"/>
            <a:ext cx="452437" cy="37941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3" name="ลูกศร: ขวา 12">
            <a:extLst>
              <a:ext uri="{FF2B5EF4-FFF2-40B4-BE49-F238E27FC236}">
                <a16:creationId xmlns:a16="http://schemas.microsoft.com/office/drawing/2014/main" xmlns="" id="{428D560E-0C85-4237-35D0-2D634580DBA7}"/>
              </a:ext>
            </a:extLst>
          </p:cNvPr>
          <p:cNvSpPr/>
          <p:nvPr/>
        </p:nvSpPr>
        <p:spPr>
          <a:xfrm>
            <a:off x="2976563" y="2874963"/>
            <a:ext cx="452437" cy="37941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Logo-PSU-EH-01 (1).png">
            <a:extLst>
              <a:ext uri="{FF2B5EF4-FFF2-40B4-BE49-F238E27FC236}">
                <a16:creationId xmlns:a16="http://schemas.microsoft.com/office/drawing/2014/main" xmlns="" id="{729ED491-D888-4323-114F-A1856B5DD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599613" y="198438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Box 4">
            <a:extLst>
              <a:ext uri="{FF2B5EF4-FFF2-40B4-BE49-F238E27FC236}">
                <a16:creationId xmlns:a16="http://schemas.microsoft.com/office/drawing/2014/main" xmlns="" id="{9CE71ACB-6934-D087-03D0-368853C44A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349375"/>
            <a:ext cx="2997200" cy="389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b="1"/>
              <a:t>Interested to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b="1"/>
              <a:t>Submit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b="1"/>
              <a:t>a Proposal for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b="1"/>
              <a:t>CBHE/a Partner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b="1"/>
              <a:t> in a Proposal &amp;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b="1"/>
              <a:t>ICM?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71B44EA2-4E04-DFF3-BD60-047D979F72A9}"/>
              </a:ext>
            </a:extLst>
          </p:cNvPr>
          <p:cNvSpPr/>
          <p:nvPr/>
        </p:nvSpPr>
        <p:spPr>
          <a:xfrm>
            <a:off x="4598988" y="4508500"/>
            <a:ext cx="6959600" cy="1357313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D65D99E-441B-ED72-40F8-A2D17511F2F1}"/>
              </a:ext>
            </a:extLst>
          </p:cNvPr>
          <p:cNvSpPr txBox="1"/>
          <p:nvPr/>
        </p:nvSpPr>
        <p:spPr>
          <a:xfrm>
            <a:off x="5635625" y="4529138"/>
            <a:ext cx="5854700" cy="1754187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Only </a:t>
            </a: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number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</a:t>
            </a: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institute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PSU already registered  in the Participant Portal. </a:t>
            </a:r>
          </a:p>
          <a:p>
            <a:pPr eaLnBrk="1" hangingPunct="1">
              <a:lnSpc>
                <a:spcPct val="150000"/>
              </a:lnSpc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PIC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number for </a:t>
            </a:r>
            <a:r>
              <a:rPr lang="en-US" sz="1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PSU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  <a:r>
              <a:rPr lang="en-US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948725961</a:t>
            </a: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th-TH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1750" name="Group 2">
            <a:extLst>
              <a:ext uri="{FF2B5EF4-FFF2-40B4-BE49-F238E27FC236}">
                <a16:creationId xmlns:a16="http://schemas.microsoft.com/office/drawing/2014/main" xmlns="" id="{4933B3EA-1D63-A40E-6B63-D1C296C473FE}"/>
              </a:ext>
            </a:extLst>
          </p:cNvPr>
          <p:cNvGrpSpPr>
            <a:grpSpLocks/>
          </p:cNvGrpSpPr>
          <p:nvPr/>
        </p:nvGrpSpPr>
        <p:grpSpPr bwMode="auto">
          <a:xfrm>
            <a:off x="3506788" y="1158875"/>
            <a:ext cx="8312150" cy="4232275"/>
            <a:chOff x="3506788" y="1349375"/>
            <a:chExt cx="8312150" cy="4232275"/>
          </a:xfrm>
        </p:grpSpPr>
        <p:pic>
          <p:nvPicPr>
            <p:cNvPr id="31754" name="Picture 2">
              <a:extLst>
                <a:ext uri="{FF2B5EF4-FFF2-40B4-BE49-F238E27FC236}">
                  <a16:creationId xmlns:a16="http://schemas.microsoft.com/office/drawing/2014/main" xmlns="" id="{77C35EC3-EBC4-D917-42CB-F66178420D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1" t="16251" r="28535" b="38232"/>
            <a:stretch>
              <a:fillRect/>
            </a:stretch>
          </p:blipFill>
          <p:spPr bwMode="auto">
            <a:xfrm>
              <a:off x="3506788" y="1349375"/>
              <a:ext cx="8069262" cy="3015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5" name="TextBox 5">
              <a:extLst>
                <a:ext uri="{FF2B5EF4-FFF2-40B4-BE49-F238E27FC236}">
                  <a16:creationId xmlns:a16="http://schemas.microsoft.com/office/drawing/2014/main" xmlns="" id="{7C07641F-F23B-C8D4-A384-A14E86B2D3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95038" y="2470150"/>
              <a:ext cx="723900" cy="3698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r>
                <a:rPr lang="en-US" altLang="en-US" sz="1800" b="1"/>
                <a:t>(PIC)</a:t>
              </a:r>
              <a:endParaRPr lang="th-TH" altLang="en-US" sz="1800" b="1"/>
            </a:p>
          </p:txBody>
        </p:sp>
        <p:sp>
          <p:nvSpPr>
            <p:cNvPr id="9" name="Curved Right Arrow 8">
              <a:extLst>
                <a:ext uri="{FF2B5EF4-FFF2-40B4-BE49-F238E27FC236}">
                  <a16:creationId xmlns:a16="http://schemas.microsoft.com/office/drawing/2014/main" xmlns="" id="{EBC00C05-6FD1-DAB6-238E-F44F1A41A2FA}"/>
                </a:ext>
              </a:extLst>
            </p:cNvPr>
            <p:cNvSpPr/>
            <p:nvPr/>
          </p:nvSpPr>
          <p:spPr>
            <a:xfrm rot="20789637">
              <a:off x="3516313" y="2647950"/>
              <a:ext cx="739775" cy="2933700"/>
            </a:xfrm>
            <a:prstGeom prst="curv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sz="1800">
                <a:solidFill>
                  <a:schemeClr val="tx1"/>
                </a:solidFill>
              </a:endParaRPr>
            </a:p>
          </p:txBody>
        </p:sp>
        <p:sp>
          <p:nvSpPr>
            <p:cNvPr id="11" name="Right Bracket 10">
              <a:extLst>
                <a:ext uri="{FF2B5EF4-FFF2-40B4-BE49-F238E27FC236}">
                  <a16:creationId xmlns:a16="http://schemas.microsoft.com/office/drawing/2014/main" xmlns="" id="{56513A21-7C32-A01D-64A2-3875CD494D47}"/>
                </a:ext>
              </a:extLst>
            </p:cNvPr>
            <p:cNvSpPr/>
            <p:nvPr/>
          </p:nvSpPr>
          <p:spPr>
            <a:xfrm>
              <a:off x="11052175" y="3105150"/>
              <a:ext cx="157163" cy="1025525"/>
            </a:xfrm>
            <a:prstGeom prst="rightBracket">
              <a:avLst/>
            </a:prstGeom>
            <a:ln w="28575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th-TH" sz="1800" dirty="0">
                <a:solidFill>
                  <a:srgbClr val="FF6600"/>
                </a:solidFill>
              </a:endParaRPr>
            </a:p>
          </p:txBody>
        </p:sp>
        <p:sp>
          <p:nvSpPr>
            <p:cNvPr id="31758" name="TextBox 11">
              <a:extLst>
                <a:ext uri="{FF2B5EF4-FFF2-40B4-BE49-F238E27FC236}">
                  <a16:creationId xmlns:a16="http://schemas.microsoft.com/office/drawing/2014/main" xmlns="" id="{0CE9827F-1F57-F616-F869-27C74795BF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00800" y="3331685"/>
              <a:ext cx="1654620" cy="584775"/>
            </a:xfrm>
            <a:prstGeom prst="rect">
              <a:avLst/>
            </a:prstGeom>
            <a:noFill/>
            <a:ln w="28575">
              <a:solidFill>
                <a:srgbClr val="FF66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r>
                <a:rPr lang="en-US" altLang="en-US" sz="1600"/>
                <a:t>Lead </a:t>
              </a:r>
            </a:p>
            <a:p>
              <a:r>
                <a:rPr lang="en-US" altLang="en-US" sz="1600"/>
                <a:t>Applicant &amp; ICM</a:t>
              </a:r>
              <a:endParaRPr lang="th-TH" altLang="en-US" sz="1600"/>
            </a:p>
          </p:txBody>
        </p:sp>
      </p:grpSp>
      <p:grpSp>
        <p:nvGrpSpPr>
          <p:cNvPr id="31751" name="Group 1">
            <a:extLst>
              <a:ext uri="{FF2B5EF4-FFF2-40B4-BE49-F238E27FC236}">
                <a16:creationId xmlns:a16="http://schemas.microsoft.com/office/drawing/2014/main" xmlns="" id="{01A6A226-E3E5-22C1-6200-D35DB56B513A}"/>
              </a:ext>
            </a:extLst>
          </p:cNvPr>
          <p:cNvGrpSpPr>
            <a:grpSpLocks/>
          </p:cNvGrpSpPr>
          <p:nvPr/>
        </p:nvGrpSpPr>
        <p:grpSpPr bwMode="auto">
          <a:xfrm>
            <a:off x="107950" y="6127750"/>
            <a:ext cx="5527675" cy="573088"/>
            <a:chOff x="107950" y="6127172"/>
            <a:chExt cx="5527675" cy="573088"/>
          </a:xfrm>
        </p:grpSpPr>
        <p:sp>
          <p:nvSpPr>
            <p:cNvPr id="31752" name="TextBox 18">
              <a:extLst>
                <a:ext uri="{FF2B5EF4-FFF2-40B4-BE49-F238E27FC236}">
                  <a16:creationId xmlns:a16="http://schemas.microsoft.com/office/drawing/2014/main" xmlns="" id="{DA9A5275-98E2-377D-5D0E-286A7E9764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950" y="6413716"/>
              <a:ext cx="495821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r>
                <a:rPr lang="en-US" altLang="en-US" sz="1200" b="1"/>
                <a:t>Adopted from Khun Kobkul – European Commission  (July, 2022)</a:t>
              </a:r>
              <a:endParaRPr lang="th-TH" altLang="en-US" sz="1200" b="1"/>
            </a:p>
          </p:txBody>
        </p:sp>
        <p:pic>
          <p:nvPicPr>
            <p:cNvPr id="31753" name="Picture 2">
              <a:extLst>
                <a:ext uri="{FF2B5EF4-FFF2-40B4-BE49-F238E27FC236}">
                  <a16:creationId xmlns:a16="http://schemas.microsoft.com/office/drawing/2014/main" xmlns="" id="{51A5AAEA-BE7D-8BD8-B650-D32A11D30E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726" t="80133" r="28535" b="11217"/>
            <a:stretch>
              <a:fillRect/>
            </a:stretch>
          </p:blipFill>
          <p:spPr bwMode="auto">
            <a:xfrm>
              <a:off x="4959350" y="6127172"/>
              <a:ext cx="676275" cy="57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Logo-PSU-EH-01 (1).png">
            <a:extLst>
              <a:ext uri="{FF2B5EF4-FFF2-40B4-BE49-F238E27FC236}">
                <a16:creationId xmlns:a16="http://schemas.microsoft.com/office/drawing/2014/main" xmlns="" id="{38490731-5AD3-8A6E-9D06-1367851B3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890125" y="84138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4">
            <a:extLst>
              <a:ext uri="{FF2B5EF4-FFF2-40B4-BE49-F238E27FC236}">
                <a16:creationId xmlns:a16="http://schemas.microsoft.com/office/drawing/2014/main" xmlns="" id="{D5D9968C-D974-1A65-FD72-CA9C3BEB5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" y="4772025"/>
            <a:ext cx="5330825" cy="1131888"/>
          </a:xfrm>
          <a:prstGeom prst="rect">
            <a:avLst/>
          </a:prstGeom>
          <a:solidFill>
            <a:srgbClr val="0031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2400" b="1">
                <a:solidFill>
                  <a:schemeClr val="bg1"/>
                </a:solidFill>
                <a:cs typeface="Arial" panose="020B0604020202020204" pitchFamily="34" charset="0"/>
              </a:rPr>
              <a:t>Opportunities for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b="1">
                <a:solidFill>
                  <a:schemeClr val="bg1"/>
                </a:solidFill>
                <a:cs typeface="Arial" panose="020B0604020202020204" pitchFamily="34" charset="0"/>
              </a:rPr>
              <a:t>Students to study at Master’s level </a:t>
            </a:r>
          </a:p>
        </p:txBody>
      </p:sp>
      <p:pic>
        <p:nvPicPr>
          <p:cNvPr id="32772" name="Picture 11">
            <a:extLst>
              <a:ext uri="{FF2B5EF4-FFF2-40B4-BE49-F238E27FC236}">
                <a16:creationId xmlns:a16="http://schemas.microsoft.com/office/drawing/2014/main" xmlns="" id="{869E4D01-AAFE-AE82-79AE-8FDDB291F5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43" t="15974" r="19835" b="21532"/>
          <a:stretch>
            <a:fillRect/>
          </a:stretch>
        </p:blipFill>
        <p:spPr bwMode="auto">
          <a:xfrm>
            <a:off x="1279525" y="274638"/>
            <a:ext cx="5865813" cy="428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8FCF257-84E5-59C5-0A62-667F7B36E4B0}"/>
              </a:ext>
            </a:extLst>
          </p:cNvPr>
          <p:cNvSpPr/>
          <p:nvPr/>
        </p:nvSpPr>
        <p:spPr>
          <a:xfrm>
            <a:off x="479425" y="6218238"/>
            <a:ext cx="5222875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h-TH" sz="1400" dirty="0">
                <a:solidFill>
                  <a:srgbClr val="1D68FF"/>
                </a:solidFill>
                <a:latin typeface="+mn-lt"/>
              </a:rPr>
              <a:t>https://erasmus-plus.ec.europa.eu/opportunities/opportunities-for-individuals/students/erasmus-mundus-joint-masters-scholarships</a:t>
            </a:r>
          </a:p>
        </p:txBody>
      </p:sp>
      <p:pic>
        <p:nvPicPr>
          <p:cNvPr id="32774" name="Picture 5">
            <a:extLst>
              <a:ext uri="{FF2B5EF4-FFF2-40B4-BE49-F238E27FC236}">
                <a16:creationId xmlns:a16="http://schemas.microsoft.com/office/drawing/2014/main" xmlns="" id="{54FDC14D-A30E-0AC7-C175-312030B48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7" t="14674" r="21263" b="49854"/>
          <a:stretch>
            <a:fillRect/>
          </a:stretch>
        </p:blipFill>
        <p:spPr bwMode="auto">
          <a:xfrm>
            <a:off x="6351588" y="4311650"/>
            <a:ext cx="5726112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5" name="Group 1">
            <a:extLst>
              <a:ext uri="{FF2B5EF4-FFF2-40B4-BE49-F238E27FC236}">
                <a16:creationId xmlns:a16="http://schemas.microsoft.com/office/drawing/2014/main" xmlns="" id="{D4FBEDE3-EECE-1230-54B2-0B3C5C11405F}"/>
              </a:ext>
            </a:extLst>
          </p:cNvPr>
          <p:cNvGrpSpPr>
            <a:grpSpLocks/>
          </p:cNvGrpSpPr>
          <p:nvPr/>
        </p:nvGrpSpPr>
        <p:grpSpPr bwMode="auto">
          <a:xfrm>
            <a:off x="7145338" y="1125538"/>
            <a:ext cx="3900487" cy="2363787"/>
            <a:chOff x="6878638" y="962025"/>
            <a:chExt cx="3900487" cy="2363788"/>
          </a:xfrm>
        </p:grpSpPr>
        <p:sp>
          <p:nvSpPr>
            <p:cNvPr id="8" name="Speech Bubble: Oval 7">
              <a:extLst>
                <a:ext uri="{FF2B5EF4-FFF2-40B4-BE49-F238E27FC236}">
                  <a16:creationId xmlns:a16="http://schemas.microsoft.com/office/drawing/2014/main" xmlns="" id="{AD9925DB-4D6D-AEED-B8F9-CA7BD4DC97C9}"/>
                </a:ext>
              </a:extLst>
            </p:cNvPr>
            <p:cNvSpPr/>
            <p:nvPr/>
          </p:nvSpPr>
          <p:spPr>
            <a:xfrm>
              <a:off x="6908800" y="962025"/>
              <a:ext cx="3776663" cy="2363788"/>
            </a:xfrm>
            <a:prstGeom prst="wedgeEllipseCallou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/>
            </a:p>
          </p:txBody>
        </p:sp>
        <p:sp>
          <p:nvSpPr>
            <p:cNvPr id="32778" name="TextBox 6">
              <a:extLst>
                <a:ext uri="{FF2B5EF4-FFF2-40B4-BE49-F238E27FC236}">
                  <a16:creationId xmlns:a16="http://schemas.microsoft.com/office/drawing/2014/main" xmlns="" id="{684989E9-5FD6-DBC0-EAAA-07CA3F5112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8638" y="1425575"/>
              <a:ext cx="3900487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th-TH" sz="1500" b="1"/>
                <a:t>Scholarship covers the cost of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th-TH" sz="1500" b="1"/>
                <a:t>a student’s participation in the program,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th-TH" sz="1500" b="1"/>
                <a:t>travel and a living allowance. </a:t>
              </a:r>
              <a:endParaRPr lang="th-TH" altLang="th-TH" sz="1500" b="1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53A34CE1-0EB6-E041-076B-A9B773498B50}"/>
              </a:ext>
            </a:extLst>
          </p:cNvPr>
          <p:cNvSpPr/>
          <p:nvPr/>
        </p:nvSpPr>
        <p:spPr>
          <a:xfrm>
            <a:off x="1279525" y="317500"/>
            <a:ext cx="7978775" cy="35401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Logo-PSU-EH-01 (1).png">
            <a:extLst>
              <a:ext uri="{FF2B5EF4-FFF2-40B4-BE49-F238E27FC236}">
                <a16:creationId xmlns:a16="http://schemas.microsoft.com/office/drawing/2014/main" xmlns="" id="{E8394CDC-8E6E-28DB-53CE-8284FD9E1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206375" y="-9525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4">
            <a:extLst>
              <a:ext uri="{FF2B5EF4-FFF2-40B4-BE49-F238E27FC236}">
                <a16:creationId xmlns:a16="http://schemas.microsoft.com/office/drawing/2014/main" xmlns="" id="{C2442AB7-5BD4-5CFD-8FE4-C60044626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" y="1776413"/>
            <a:ext cx="26416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Opportunities </a:t>
            </a:r>
          </a:p>
          <a:p>
            <a:pPr eaLnBrk="1" hangingPunct="1"/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For</a:t>
            </a:r>
          </a:p>
          <a:p>
            <a:pPr eaLnBrk="1" hangingPunct="1"/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Individuals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79B711C-3208-23BE-FB64-435FAB81EC80}"/>
              </a:ext>
            </a:extLst>
          </p:cNvPr>
          <p:cNvSpPr txBox="1"/>
          <p:nvPr/>
        </p:nvSpPr>
        <p:spPr>
          <a:xfrm>
            <a:off x="5133975" y="3192463"/>
            <a:ext cx="4608513" cy="923925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§"/>
              <a:defRPr/>
            </a:pPr>
            <a:r>
              <a:rPr lang="en-US" sz="1800" b="1" dirty="0">
                <a:latin typeface="+mj-lt"/>
              </a:rPr>
              <a:t>Master’s and Ph.D. study</a:t>
            </a:r>
          </a:p>
          <a:p>
            <a:pPr marL="285750" indent="-285750" algn="ctr">
              <a:buFont typeface="Wingdings" panose="05000000000000000000" pitchFamily="2" charset="2"/>
              <a:buChar char="§"/>
              <a:defRPr/>
            </a:pPr>
            <a:r>
              <a:rPr lang="en-US" sz="1800" b="1" dirty="0">
                <a:latin typeface="+mj-lt"/>
              </a:rPr>
              <a:t>Post-doc Fellows</a:t>
            </a:r>
          </a:p>
          <a:p>
            <a:pPr marL="285750" indent="-285750" algn="ctr">
              <a:buFont typeface="Wingdings" panose="05000000000000000000" pitchFamily="2" charset="2"/>
              <a:buChar char="§"/>
              <a:defRPr/>
            </a:pPr>
            <a:r>
              <a:rPr lang="en-US" sz="1800" b="1" dirty="0">
                <a:latin typeface="+mj-lt"/>
              </a:rPr>
              <a:t>Visiting Professors</a:t>
            </a:r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xmlns="" id="{32FDDB90-CEE0-8511-C15F-99CFD61068F6}"/>
              </a:ext>
            </a:extLst>
          </p:cNvPr>
          <p:cNvSpPr/>
          <p:nvPr/>
        </p:nvSpPr>
        <p:spPr>
          <a:xfrm>
            <a:off x="7019925" y="2217738"/>
            <a:ext cx="836613" cy="863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6D55858-C2C6-B00C-7C2E-4C4B14DE00FD}"/>
              </a:ext>
            </a:extLst>
          </p:cNvPr>
          <p:cNvSpPr txBox="1"/>
          <p:nvPr/>
        </p:nvSpPr>
        <p:spPr>
          <a:xfrm>
            <a:off x="4749800" y="5345113"/>
            <a:ext cx="5457825" cy="646112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 b="1" dirty="0">
                <a:latin typeface="+mj-lt"/>
              </a:rPr>
              <a:t>To an Organization/Institutions/Universities that offer scholarships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DE32809-E3C7-0C09-FD93-1D8EFFDC580D}"/>
              </a:ext>
            </a:extLst>
          </p:cNvPr>
          <p:cNvSpPr txBox="1"/>
          <p:nvPr/>
        </p:nvSpPr>
        <p:spPr>
          <a:xfrm>
            <a:off x="7975600" y="4452938"/>
            <a:ext cx="26019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Apply Directly</a:t>
            </a:r>
            <a:endParaRPr lang="th-TH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xmlns="" id="{7DEC4B67-BF0A-1054-9A32-F96C574108E9}"/>
              </a:ext>
            </a:extLst>
          </p:cNvPr>
          <p:cNvSpPr/>
          <p:nvPr/>
        </p:nvSpPr>
        <p:spPr>
          <a:xfrm>
            <a:off x="7059613" y="4265613"/>
            <a:ext cx="836612" cy="863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11FAA8-80D8-8737-3067-CCADBED0F4FA}"/>
              </a:ext>
            </a:extLst>
          </p:cNvPr>
          <p:cNvSpPr txBox="1"/>
          <p:nvPr/>
        </p:nvSpPr>
        <p:spPr>
          <a:xfrm>
            <a:off x="4508500" y="866775"/>
            <a:ext cx="6280150" cy="120015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 dirty="0"/>
              <a:t>Offered by Other Funding Schemes</a:t>
            </a:r>
          </a:p>
          <a:p>
            <a:pPr algn="ctr">
              <a:defRPr/>
            </a:pPr>
            <a:r>
              <a:rPr lang="en-US" sz="1800" dirty="0"/>
              <a:t>For example: </a:t>
            </a:r>
          </a:p>
          <a:p>
            <a:pPr algn="ctr">
              <a:defRPr/>
            </a:pPr>
            <a:r>
              <a:rPr lang="en-US" sz="1800" b="1" dirty="0"/>
              <a:t>DAAD</a:t>
            </a:r>
            <a:r>
              <a:rPr lang="en-US" sz="1800" dirty="0"/>
              <a:t> (Germany), </a:t>
            </a:r>
            <a:r>
              <a:rPr lang="en-US" sz="1800" b="1" dirty="0"/>
              <a:t>Marie </a:t>
            </a:r>
            <a:r>
              <a:rPr lang="en-US" sz="1800" b="1" dirty="0" err="1"/>
              <a:t>Sklowdowska</a:t>
            </a:r>
            <a:r>
              <a:rPr lang="en-US" sz="1800" b="1" dirty="0"/>
              <a:t>-Curie Action </a:t>
            </a:r>
            <a:r>
              <a:rPr lang="en-US" sz="1800" dirty="0"/>
              <a:t>(HORIZON Europe)</a:t>
            </a:r>
            <a:endParaRPr lang="th-TH" sz="1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Logo-PSU-EH-01 (1).png">
            <a:extLst>
              <a:ext uri="{FF2B5EF4-FFF2-40B4-BE49-F238E27FC236}">
                <a16:creationId xmlns:a16="http://schemas.microsoft.com/office/drawing/2014/main" xmlns="" id="{70A784F1-89C9-39DB-AD19-8DEB1EEDE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599613" y="198438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4">
            <a:extLst>
              <a:ext uri="{FF2B5EF4-FFF2-40B4-BE49-F238E27FC236}">
                <a16:creationId xmlns:a16="http://schemas.microsoft.com/office/drawing/2014/main" xmlns="" id="{D794B5E8-FA8F-BD74-15BA-D919B2F21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" y="1679575"/>
            <a:ext cx="26416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Opportunities </a:t>
            </a:r>
          </a:p>
          <a:p>
            <a:pPr eaLnBrk="1" hangingPunct="1"/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For</a:t>
            </a:r>
          </a:p>
          <a:p>
            <a:pPr eaLnBrk="1" hangingPunct="1"/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Individuals </a:t>
            </a:r>
          </a:p>
        </p:txBody>
      </p:sp>
      <p:pic>
        <p:nvPicPr>
          <p:cNvPr id="34820" name="Picture 7">
            <a:extLst>
              <a:ext uri="{FF2B5EF4-FFF2-40B4-BE49-F238E27FC236}">
                <a16:creationId xmlns:a16="http://schemas.microsoft.com/office/drawing/2014/main" xmlns="" id="{78FD8E8E-535B-372C-192F-B7C47F75E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1" t="16286" r="24977" b="2844"/>
          <a:stretch>
            <a:fillRect/>
          </a:stretch>
        </p:blipFill>
        <p:spPr bwMode="auto">
          <a:xfrm>
            <a:off x="3368675" y="198438"/>
            <a:ext cx="3222625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11">
            <a:extLst>
              <a:ext uri="{FF2B5EF4-FFF2-40B4-BE49-F238E27FC236}">
                <a16:creationId xmlns:a16="http://schemas.microsoft.com/office/drawing/2014/main" xmlns="" id="{FC596953-9D73-5991-3530-74B8B746E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3" t="12917" r="25674" b="5653"/>
          <a:stretch>
            <a:fillRect/>
          </a:stretch>
        </p:blipFill>
        <p:spPr bwMode="auto">
          <a:xfrm>
            <a:off x="3368675" y="2916238"/>
            <a:ext cx="4248150" cy="381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10">
            <a:extLst>
              <a:ext uri="{FF2B5EF4-FFF2-40B4-BE49-F238E27FC236}">
                <a16:creationId xmlns:a16="http://schemas.microsoft.com/office/drawing/2014/main" xmlns="" id="{8D98D3BD-A45A-1175-595A-A1CD751B1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8" t="15253" r="25291" b="17728"/>
          <a:stretch>
            <a:fillRect/>
          </a:stretch>
        </p:blipFill>
        <p:spPr bwMode="auto">
          <a:xfrm>
            <a:off x="6591300" y="889000"/>
            <a:ext cx="4124325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12">
            <a:extLst>
              <a:ext uri="{FF2B5EF4-FFF2-40B4-BE49-F238E27FC236}">
                <a16:creationId xmlns:a16="http://schemas.microsoft.com/office/drawing/2014/main" xmlns="" id="{D2360BB4-F4F6-EAF0-F9CC-B66FE563C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8" t="24786" r="25598" b="10738"/>
          <a:stretch>
            <a:fillRect/>
          </a:stretch>
        </p:blipFill>
        <p:spPr bwMode="auto">
          <a:xfrm>
            <a:off x="7867650" y="3806825"/>
            <a:ext cx="4124325" cy="319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Logo-PSU-EH-01 (1).png">
            <a:extLst>
              <a:ext uri="{FF2B5EF4-FFF2-40B4-BE49-F238E27FC236}">
                <a16:creationId xmlns:a16="http://schemas.microsoft.com/office/drawing/2014/main" xmlns="" id="{F95C39D1-8D64-971B-BF79-8CB257A11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309563" y="9525"/>
            <a:ext cx="16557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DFEDCA4-3C3E-2CBF-F607-B6F07AF95DE5}"/>
              </a:ext>
            </a:extLst>
          </p:cNvPr>
          <p:cNvSpPr/>
          <p:nvPr/>
        </p:nvSpPr>
        <p:spPr>
          <a:xfrm>
            <a:off x="3852863" y="1951038"/>
            <a:ext cx="4046537" cy="7715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6AEFE9-1348-91B4-7E65-25C6188A9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Programme:</a:t>
            </a:r>
            <a:b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Erasmus +</a:t>
            </a:r>
            <a:b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h-TH" dirty="0">
              <a:solidFill>
                <a:srgbClr val="003192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667D3A51-3020-2A10-B00A-7C3A2A45C93B}"/>
              </a:ext>
            </a:extLst>
          </p:cNvPr>
          <p:cNvSpPr txBox="1">
            <a:spLocks/>
          </p:cNvSpPr>
          <p:nvPr/>
        </p:nvSpPr>
        <p:spPr>
          <a:xfrm>
            <a:off x="3956050" y="811213"/>
            <a:ext cx="5811838" cy="598487"/>
          </a:xfrm>
          <a:prstGeom prst="rect">
            <a:avLst/>
          </a:prstGeom>
        </p:spPr>
        <p:txBody>
          <a:bodyPr anchor="ctr"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Past and Present – Erasmus+ at  PSU</a:t>
            </a:r>
            <a:endParaRPr lang="th-TH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4D67CA3-110A-D69E-D2D8-B14456D18D5A}"/>
              </a:ext>
            </a:extLst>
          </p:cNvPr>
          <p:cNvSpPr txBox="1"/>
          <p:nvPr/>
        </p:nvSpPr>
        <p:spPr>
          <a:xfrm>
            <a:off x="4087813" y="2139950"/>
            <a:ext cx="3725862" cy="46196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857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Capacity Building Project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579D270-50DB-E5FA-395C-76B55F56D241}"/>
              </a:ext>
            </a:extLst>
          </p:cNvPr>
          <p:cNvSpPr txBox="1"/>
          <p:nvPr/>
        </p:nvSpPr>
        <p:spPr>
          <a:xfrm>
            <a:off x="8231188" y="2816225"/>
            <a:ext cx="3325812" cy="83026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8575"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Mobility 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(Exchange Programme)</a:t>
            </a:r>
            <a:endParaRPr lang="th-TH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xmlns="" id="{8A1D47A1-C424-1D9E-1A7E-756CED424756}"/>
              </a:ext>
            </a:extLst>
          </p:cNvPr>
          <p:cNvSpPr/>
          <p:nvPr/>
        </p:nvSpPr>
        <p:spPr>
          <a:xfrm>
            <a:off x="3440113" y="461963"/>
            <a:ext cx="6919912" cy="120650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2E9950B-E577-AF44-D254-A8AE94B42110}"/>
              </a:ext>
            </a:extLst>
          </p:cNvPr>
          <p:cNvCxnSpPr>
            <a:cxnSpLocks/>
          </p:cNvCxnSpPr>
          <p:nvPr/>
        </p:nvCxnSpPr>
        <p:spPr>
          <a:xfrm>
            <a:off x="309563" y="3433763"/>
            <a:ext cx="2947987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4CB4753-B9E6-02B3-46EF-52000589BC30}"/>
              </a:ext>
            </a:extLst>
          </p:cNvPr>
          <p:cNvSpPr/>
          <p:nvPr/>
        </p:nvSpPr>
        <p:spPr>
          <a:xfrm>
            <a:off x="4721225" y="5310188"/>
            <a:ext cx="2190750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STUDENT </a:t>
            </a:r>
            <a:endParaRPr lang="en-US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CE691208-0F37-4C77-6743-AA1E5532EFBC}"/>
              </a:ext>
            </a:extLst>
          </p:cNvPr>
          <p:cNvSpPr/>
          <p:nvPr/>
        </p:nvSpPr>
        <p:spPr>
          <a:xfrm>
            <a:off x="4872038" y="3787775"/>
            <a:ext cx="1863725" cy="5032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 Partners  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628220B-C65D-1235-7E20-737C54E7E835}"/>
              </a:ext>
            </a:extLst>
          </p:cNvPr>
          <p:cNvSpPr/>
          <p:nvPr/>
        </p:nvSpPr>
        <p:spPr>
          <a:xfrm>
            <a:off x="4108450" y="4556125"/>
            <a:ext cx="3514725" cy="5016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tx1"/>
                </a:solidFill>
              </a:rPr>
              <a:t>Teaching &amp; Supporting Staff </a:t>
            </a:r>
            <a:endParaRPr lang="en-US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E13E063-F9CD-8598-7D2C-F3B15CDC98E1}"/>
              </a:ext>
            </a:extLst>
          </p:cNvPr>
          <p:cNvSpPr/>
          <p:nvPr/>
        </p:nvSpPr>
        <p:spPr>
          <a:xfrm>
            <a:off x="4156075" y="3000375"/>
            <a:ext cx="3413125" cy="627063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 Lead  Institute (University) (Coordinator) 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25495149-8BE7-1251-47BC-40C7C6B2E65A}"/>
              </a:ext>
            </a:extLst>
          </p:cNvPr>
          <p:cNvSpPr/>
          <p:nvPr/>
        </p:nvSpPr>
        <p:spPr>
          <a:xfrm>
            <a:off x="8739188" y="5311775"/>
            <a:ext cx="2190750" cy="4302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STUDENT </a:t>
            </a:r>
            <a:endParaRPr lang="en-US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1B2BFE4-8C1F-35B8-B82D-CFA4CE66CD92}"/>
              </a:ext>
            </a:extLst>
          </p:cNvPr>
          <p:cNvSpPr/>
          <p:nvPr/>
        </p:nvSpPr>
        <p:spPr>
          <a:xfrm>
            <a:off x="8926513" y="3789363"/>
            <a:ext cx="1863725" cy="5032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/>
                </a:solidFill>
              </a:rPr>
              <a:t> Partners  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9BFF33F9-9B4B-70D6-2874-3C47D8954992}"/>
              </a:ext>
            </a:extLst>
          </p:cNvPr>
          <p:cNvSpPr/>
          <p:nvPr/>
        </p:nvSpPr>
        <p:spPr>
          <a:xfrm>
            <a:off x="8145463" y="4557713"/>
            <a:ext cx="3514725" cy="5016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tx1"/>
                </a:solidFill>
              </a:rPr>
              <a:t>Teaching &amp; Supporting Staff </a:t>
            </a:r>
            <a:endParaRPr lang="en-US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209" name="Graphic 16" descr="Connections">
            <a:extLst>
              <a:ext uri="{FF2B5EF4-FFF2-40B4-BE49-F238E27FC236}">
                <a16:creationId xmlns:a16="http://schemas.microsoft.com/office/drawing/2014/main" xmlns="" id="{29B22BBB-1A28-8ECE-A968-4441F6F8F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6850" y="1444625"/>
            <a:ext cx="12065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0" name="Graphic 27" descr="Connections">
            <a:extLst>
              <a:ext uri="{FF2B5EF4-FFF2-40B4-BE49-F238E27FC236}">
                <a16:creationId xmlns:a16="http://schemas.microsoft.com/office/drawing/2014/main" xmlns="" id="{15CAA8BE-56F3-6785-61BB-E2B608536B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63" y="4632325"/>
            <a:ext cx="1779587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11" name="Group 15">
            <a:extLst>
              <a:ext uri="{FF2B5EF4-FFF2-40B4-BE49-F238E27FC236}">
                <a16:creationId xmlns:a16="http://schemas.microsoft.com/office/drawing/2014/main" xmlns="" id="{95AD20A1-9164-5EBE-4031-2A5A28AD18AC}"/>
              </a:ext>
            </a:extLst>
          </p:cNvPr>
          <p:cNvGrpSpPr>
            <a:grpSpLocks/>
          </p:cNvGrpSpPr>
          <p:nvPr/>
        </p:nvGrpSpPr>
        <p:grpSpPr bwMode="auto">
          <a:xfrm>
            <a:off x="3833813" y="6130925"/>
            <a:ext cx="1790700" cy="531813"/>
            <a:chOff x="4050223" y="6234657"/>
            <a:chExt cx="1791019" cy="532527"/>
          </a:xfrm>
        </p:grpSpPr>
        <p:pic>
          <p:nvPicPr>
            <p:cNvPr id="8218" name="Graphic 14" descr="Run">
              <a:extLst>
                <a:ext uri="{FF2B5EF4-FFF2-40B4-BE49-F238E27FC236}">
                  <a16:creationId xmlns:a16="http://schemas.microsoft.com/office/drawing/2014/main" xmlns="" id="{18575611-5DC9-CA73-0BD8-E50D031D7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201" y="6234657"/>
              <a:ext cx="435985" cy="43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9" name="Graphic 31" descr="Run">
              <a:extLst>
                <a:ext uri="{FF2B5EF4-FFF2-40B4-BE49-F238E27FC236}">
                  <a16:creationId xmlns:a16="http://schemas.microsoft.com/office/drawing/2014/main" xmlns="" id="{770B7914-02B7-0A39-4EBA-C30C91F02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56340">
              <a:off x="4728099" y="6252761"/>
              <a:ext cx="435985" cy="43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0" name="Graphic 32" descr="Run">
              <a:extLst>
                <a:ext uri="{FF2B5EF4-FFF2-40B4-BE49-F238E27FC236}">
                  <a16:creationId xmlns:a16="http://schemas.microsoft.com/office/drawing/2014/main" xmlns="" id="{48231015-F1D1-131E-2FA3-061AEE140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0223" y="6280293"/>
              <a:ext cx="435985" cy="43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1" name="Graphic 34" descr="Run">
              <a:extLst>
                <a:ext uri="{FF2B5EF4-FFF2-40B4-BE49-F238E27FC236}">
                  <a16:creationId xmlns:a16="http://schemas.microsoft.com/office/drawing/2014/main" xmlns="" id="{308A50F4-AE07-F9C5-51D5-FD8C2D94BF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02813">
              <a:off x="4298467" y="6236296"/>
              <a:ext cx="435985" cy="43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2" name="Graphic 35" descr="Run">
              <a:extLst>
                <a:ext uri="{FF2B5EF4-FFF2-40B4-BE49-F238E27FC236}">
                  <a16:creationId xmlns:a16="http://schemas.microsoft.com/office/drawing/2014/main" xmlns="" id="{49E684E8-C1B9-A2FB-011F-E458D42AB8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94332">
              <a:off x="5413166" y="6339108"/>
              <a:ext cx="428076" cy="428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12" name="Group 42">
            <a:extLst>
              <a:ext uri="{FF2B5EF4-FFF2-40B4-BE49-F238E27FC236}">
                <a16:creationId xmlns:a16="http://schemas.microsoft.com/office/drawing/2014/main" xmlns="" id="{BFC9C6B2-C224-B3C3-4B47-F9A773C5EED7}"/>
              </a:ext>
            </a:extLst>
          </p:cNvPr>
          <p:cNvGrpSpPr>
            <a:grpSpLocks/>
          </p:cNvGrpSpPr>
          <p:nvPr/>
        </p:nvGrpSpPr>
        <p:grpSpPr bwMode="auto">
          <a:xfrm>
            <a:off x="3665538" y="5970588"/>
            <a:ext cx="1747837" cy="661987"/>
            <a:chOff x="3665296" y="5970779"/>
            <a:chExt cx="1748482" cy="661529"/>
          </a:xfrm>
        </p:grpSpPr>
        <p:pic>
          <p:nvPicPr>
            <p:cNvPr id="8215" name="Graphic 33" descr="Run">
              <a:extLst>
                <a:ext uri="{FF2B5EF4-FFF2-40B4-BE49-F238E27FC236}">
                  <a16:creationId xmlns:a16="http://schemas.microsoft.com/office/drawing/2014/main" xmlns="" id="{3ED55896-F3C8-B187-DD2E-92F629C10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08557">
              <a:off x="3665296" y="5970779"/>
              <a:ext cx="435985" cy="43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6" name="Graphic 36" descr="Run">
              <a:extLst>
                <a:ext uri="{FF2B5EF4-FFF2-40B4-BE49-F238E27FC236}">
                  <a16:creationId xmlns:a16="http://schemas.microsoft.com/office/drawing/2014/main" xmlns="" id="{E1E2F86F-4307-4EEB-E2DA-87C386C5E5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9375" y="6187593"/>
              <a:ext cx="435985" cy="43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7" name="Graphic 37" descr="Run">
              <a:extLst>
                <a:ext uri="{FF2B5EF4-FFF2-40B4-BE49-F238E27FC236}">
                  <a16:creationId xmlns:a16="http://schemas.microsoft.com/office/drawing/2014/main" xmlns="" id="{9CB65B78-6CE3-80A6-AB4D-276D47E0B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8321" y="6206851"/>
              <a:ext cx="425457" cy="425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213" name="Graphic 40" descr="Run">
            <a:extLst>
              <a:ext uri="{FF2B5EF4-FFF2-40B4-BE49-F238E27FC236}">
                <a16:creationId xmlns:a16="http://schemas.microsoft.com/office/drawing/2014/main" xmlns="" id="{8C076EF4-75AC-BD72-828C-8850A00A54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038" y="6259513"/>
            <a:ext cx="436562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4" name="Graphic 41" descr="Run">
            <a:extLst>
              <a:ext uri="{FF2B5EF4-FFF2-40B4-BE49-F238E27FC236}">
                <a16:creationId xmlns:a16="http://schemas.microsoft.com/office/drawing/2014/main" xmlns="" id="{2FC79FC2-4472-B283-CE16-5D568ADC29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6208713"/>
            <a:ext cx="436563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Logo-PSU-EH-01 (1).png">
            <a:extLst>
              <a:ext uri="{FF2B5EF4-FFF2-40B4-BE49-F238E27FC236}">
                <a16:creationId xmlns:a16="http://schemas.microsoft.com/office/drawing/2014/main" xmlns="" id="{DE91FE3D-3451-03FF-EFEB-04DB5CB4B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188913" y="-15875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4">
            <a:extLst>
              <a:ext uri="{FF2B5EF4-FFF2-40B4-BE49-F238E27FC236}">
                <a16:creationId xmlns:a16="http://schemas.microsoft.com/office/drawing/2014/main" xmlns="" id="{FAEA73DD-6314-BC1C-F8E2-04B3FF451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" y="1412875"/>
            <a:ext cx="26416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Opportunities </a:t>
            </a:r>
          </a:p>
          <a:p>
            <a:pPr eaLnBrk="1" hangingPunct="1"/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For</a:t>
            </a:r>
          </a:p>
          <a:p>
            <a:pPr eaLnBrk="1" hangingPunct="1"/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Individuals </a:t>
            </a:r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xmlns="" id="{56EDB982-20A3-40A9-3421-89F1FB9F0F4A}"/>
              </a:ext>
            </a:extLst>
          </p:cNvPr>
          <p:cNvSpPr/>
          <p:nvPr/>
        </p:nvSpPr>
        <p:spPr>
          <a:xfrm>
            <a:off x="6237288" y="2130425"/>
            <a:ext cx="836612" cy="863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pic>
        <p:nvPicPr>
          <p:cNvPr id="35845" name="Picture 11">
            <a:extLst>
              <a:ext uri="{FF2B5EF4-FFF2-40B4-BE49-F238E27FC236}">
                <a16:creationId xmlns:a16="http://schemas.microsoft.com/office/drawing/2014/main" xmlns="" id="{DA36354C-AE04-4DFC-0A78-1712A8AF8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1" t="32896" r="27303" b="36414"/>
          <a:stretch>
            <a:fillRect/>
          </a:stretch>
        </p:blipFill>
        <p:spPr bwMode="auto">
          <a:xfrm>
            <a:off x="5872163" y="241300"/>
            <a:ext cx="593407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12">
            <a:extLst>
              <a:ext uri="{FF2B5EF4-FFF2-40B4-BE49-F238E27FC236}">
                <a16:creationId xmlns:a16="http://schemas.microsoft.com/office/drawing/2014/main" xmlns="" id="{D5FCCB52-2D56-1C90-C27A-D0D80235F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1" t="68716" r="27303" b="16429"/>
          <a:stretch>
            <a:fillRect/>
          </a:stretch>
        </p:blipFill>
        <p:spPr bwMode="auto">
          <a:xfrm>
            <a:off x="1992313" y="3925888"/>
            <a:ext cx="5446712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Rectangle 4">
            <a:extLst>
              <a:ext uri="{FF2B5EF4-FFF2-40B4-BE49-F238E27FC236}">
                <a16:creationId xmlns:a16="http://schemas.microsoft.com/office/drawing/2014/main" xmlns="" id="{104DECEA-02D2-6530-141F-A6F20CBCCA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0" y="5648325"/>
            <a:ext cx="3589338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lnSpc>
                <a:spcPts val="1800"/>
              </a:lnSpc>
              <a:spcBef>
                <a:spcPts val="600"/>
              </a:spcBef>
              <a:spcAft>
                <a:spcPts val="750"/>
              </a:spcAft>
            </a:pPr>
            <a:r>
              <a:rPr lang="en-US" altLang="th-TH" sz="2000">
                <a:solidFill>
                  <a:srgbClr val="FF0000"/>
                </a:solidFill>
                <a:ea typeface="Times New Roman" panose="02020603050405020304" pitchFamily="18" charset="0"/>
                <a:cs typeface="Browallia New" panose="020B0604020202020204" pitchFamily="34" charset="-34"/>
              </a:rPr>
              <a:t>https://www.unipd.it/en/uniphd</a:t>
            </a:r>
            <a:endParaRPr lang="en-US" altLang="th-TH" sz="2000">
              <a:solidFill>
                <a:srgbClr val="595959"/>
              </a:solidFill>
              <a:latin typeface="Constantia" panose="02030602050306030303" pitchFamily="18" charset="0"/>
              <a:ea typeface="Constantia" panose="02030602050306030303" pitchFamily="18" charset="0"/>
              <a:cs typeface="Browallia New" panose="020B0604020202020204" pitchFamily="34" charset="-3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0367DC61-7CB9-2B76-CF18-8756D2048AF8}"/>
              </a:ext>
            </a:extLst>
          </p:cNvPr>
          <p:cNvSpPr/>
          <p:nvPr/>
        </p:nvSpPr>
        <p:spPr>
          <a:xfrm>
            <a:off x="7489825" y="3935413"/>
            <a:ext cx="4284663" cy="150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750"/>
              </a:spcAft>
              <a:defRPr/>
            </a:pPr>
            <a:r>
              <a:rPr lang="en-US" sz="1400" dirty="0" err="1">
                <a:solidFill>
                  <a:srgbClr val="333333"/>
                </a:solidFill>
                <a:latin typeface="+mn-lt"/>
                <a:ea typeface="Times New Roman" panose="02020603050405020304" pitchFamily="18" charset="0"/>
                <a:cs typeface="Browallia New" panose="020B0604020202020204" pitchFamily="34" charset="-34"/>
              </a:rPr>
              <a:t>UNIPhD</a:t>
            </a:r>
            <a:r>
              <a:rPr lang="en-US" sz="1400" dirty="0">
                <a:solidFill>
                  <a:srgbClr val="333333"/>
                </a:solidFill>
                <a:latin typeface="+mn-lt"/>
                <a:ea typeface="Times New Roman" panose="02020603050405020304" pitchFamily="18" charset="0"/>
                <a:cs typeface="Browallia New" panose="020B0604020202020204" pitchFamily="34" charset="-34"/>
              </a:rPr>
              <a:t> is funded through the MSCA COFUND Action (Doctoral Programme), which aims at co-financing high-quality doctoral </a:t>
            </a:r>
            <a:r>
              <a:rPr lang="en-US" sz="1400" dirty="0" err="1">
                <a:solidFill>
                  <a:srgbClr val="333333"/>
                </a:solidFill>
                <a:latin typeface="+mn-lt"/>
                <a:ea typeface="Times New Roman" panose="02020603050405020304" pitchFamily="18" charset="0"/>
                <a:cs typeface="Browallia New" panose="020B0604020202020204" pitchFamily="34" charset="-34"/>
              </a:rPr>
              <a:t>programmes</a:t>
            </a:r>
            <a:r>
              <a:rPr lang="en-US" sz="1400" dirty="0">
                <a:solidFill>
                  <a:srgbClr val="333333"/>
                </a:solidFill>
                <a:latin typeface="+mn-lt"/>
                <a:ea typeface="Times New Roman" panose="02020603050405020304" pitchFamily="18" charset="0"/>
                <a:cs typeface="Browallia New" panose="020B0604020202020204" pitchFamily="34" charset="-34"/>
              </a:rPr>
              <a:t> based on the transnational mobility of Early Stage Researchers (ESR), and in which academic and non-academic Partner Organizations are involved.</a:t>
            </a:r>
            <a:endParaRPr lang="en-US" sz="1400" dirty="0">
              <a:solidFill>
                <a:srgbClr val="595959"/>
              </a:solidFill>
              <a:latin typeface="+mn-lt"/>
              <a:ea typeface="Constantia" panose="02030602050306030303" pitchFamily="18" charset="0"/>
              <a:cs typeface="Browallia New" panose="020B0604020202020204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3A4D8B6-616B-0DA8-CC44-127B6CDFCE4B}"/>
              </a:ext>
            </a:extLst>
          </p:cNvPr>
          <p:cNvSpPr/>
          <p:nvPr/>
        </p:nvSpPr>
        <p:spPr>
          <a:xfrm>
            <a:off x="7459663" y="5472113"/>
            <a:ext cx="4449762" cy="1316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750"/>
              </a:spcAft>
              <a:defRPr/>
            </a:pPr>
            <a:r>
              <a:rPr lang="en-US" sz="1400" dirty="0" err="1">
                <a:solidFill>
                  <a:srgbClr val="333333"/>
                </a:solidFill>
                <a:latin typeface="+mn-lt"/>
                <a:ea typeface="Times New Roman" panose="02020603050405020304" pitchFamily="18" charset="0"/>
                <a:cs typeface="Browallia New" panose="020B0604020202020204" pitchFamily="34" charset="-34"/>
              </a:rPr>
              <a:t>UNIPhD</a:t>
            </a:r>
            <a:r>
              <a:rPr lang="en-US" sz="1400" dirty="0">
                <a:solidFill>
                  <a:srgbClr val="333333"/>
                </a:solidFill>
                <a:latin typeface="+mn-lt"/>
                <a:ea typeface="Times New Roman" panose="02020603050405020304" pitchFamily="18" charset="0"/>
                <a:cs typeface="Browallia New" panose="020B0604020202020204" pitchFamily="34" charset="-34"/>
              </a:rPr>
              <a:t> will recruit 50 excellent ESRs, coming from all over the world covering all scientific domains: 8 in Life Sciences (LS), 10 in Physical Sciences and Engineering (PE), 5 in Social Sciences and Humanities (SH), 2 cross-domain PE-LS.</a:t>
            </a:r>
            <a:r>
              <a:rPr lang="en-US" sz="1400" b="1" dirty="0">
                <a:solidFill>
                  <a:srgbClr val="333333"/>
                </a:solidFill>
                <a:latin typeface="+mn-lt"/>
                <a:ea typeface="Times New Roman" panose="02020603050405020304" pitchFamily="18" charset="0"/>
                <a:cs typeface="Browallia New" panose="020B0604020202020204" pitchFamily="34" charset="-34"/>
              </a:rPr>
              <a:t> </a:t>
            </a:r>
            <a:endParaRPr lang="en-US" sz="1400" dirty="0">
              <a:solidFill>
                <a:srgbClr val="595959"/>
              </a:solidFill>
              <a:latin typeface="+mn-lt"/>
              <a:ea typeface="Constantia" panose="02030602050306030303" pitchFamily="18" charset="0"/>
              <a:cs typeface="Browallia New" panose="020B0604020202020204" pitchFamily="34" charset="-34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Logo-PSU-EH-01 (1).png">
            <a:extLst>
              <a:ext uri="{FF2B5EF4-FFF2-40B4-BE49-F238E27FC236}">
                <a16:creationId xmlns:a16="http://schemas.microsoft.com/office/drawing/2014/main" xmlns="" id="{51D4D574-83A6-BB15-CB66-C8D76764B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188913" y="-15875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Rectangle 4">
            <a:extLst>
              <a:ext uri="{FF2B5EF4-FFF2-40B4-BE49-F238E27FC236}">
                <a16:creationId xmlns:a16="http://schemas.microsoft.com/office/drawing/2014/main" xmlns="" id="{8C50DA63-6674-5FEB-98C1-71BB8DA7A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" y="2025650"/>
            <a:ext cx="26416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Opportunities </a:t>
            </a:r>
          </a:p>
          <a:p>
            <a:pPr eaLnBrk="1" hangingPunct="1"/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For</a:t>
            </a:r>
          </a:p>
          <a:p>
            <a:pPr eaLnBrk="1" hangingPunct="1"/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Individuals </a:t>
            </a:r>
          </a:p>
        </p:txBody>
      </p:sp>
      <p:pic>
        <p:nvPicPr>
          <p:cNvPr id="36868" name="Picture 2">
            <a:extLst>
              <a:ext uri="{FF2B5EF4-FFF2-40B4-BE49-F238E27FC236}">
                <a16:creationId xmlns:a16="http://schemas.microsoft.com/office/drawing/2014/main" xmlns="" id="{630E97A8-144C-1BD4-D722-C1D0720D92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0" r="3207" b="59824"/>
          <a:stretch>
            <a:fillRect/>
          </a:stretch>
        </p:blipFill>
        <p:spPr bwMode="auto">
          <a:xfrm>
            <a:off x="3495675" y="762000"/>
            <a:ext cx="80105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5F2DA4BE-0A5D-2CA1-CA80-EC26E44F7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300288"/>
            <a:ext cx="6664325" cy="46164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th-TH" sz="1400" dirty="0">
                <a:solidFill>
                  <a:srgbClr val="000000"/>
                </a:solidFill>
                <a:latin typeface="+mn-lt"/>
              </a:rPr>
              <a:t>You can apply for one of the following programs (</a:t>
            </a:r>
            <a:r>
              <a:rPr lang="en-US" altLang="th-TH" sz="1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80 scholarships</a:t>
            </a:r>
            <a:r>
              <a:rPr lang="en-US" altLang="th-TH" sz="1400" dirty="0">
                <a:solidFill>
                  <a:srgbClr val="000000"/>
                </a:solidFill>
                <a:latin typeface="+mn-lt"/>
              </a:rPr>
              <a:t>) that will begin in November 2022: </a:t>
            </a:r>
          </a:p>
          <a:p>
            <a:pPr>
              <a:defRPr/>
            </a:pPr>
            <a:endParaRPr lang="en-US" altLang="th-TH" sz="14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Clr>
                <a:srgbClr val="1D68FF"/>
              </a:buClr>
              <a:buFont typeface="Wingdings" panose="05000000000000000000" pitchFamily="2" charset="2"/>
              <a:buChar char="§"/>
              <a:defRPr/>
            </a:pPr>
            <a:r>
              <a:rPr lang="en-US" altLang="th-TH" sz="14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th-TH" sz="1400" b="1" dirty="0">
                <a:solidFill>
                  <a:srgbClr val="000000"/>
                </a:solidFill>
                <a:latin typeface="+mn-lt"/>
              </a:rPr>
              <a:t>European and global markets law. Crisis, rights, regulation </a:t>
            </a:r>
          </a:p>
          <a:p>
            <a:pPr marL="285750" indent="-285750">
              <a:buClr>
                <a:srgbClr val="1D68FF"/>
              </a:buClr>
              <a:buFont typeface="Wingdings" panose="05000000000000000000" pitchFamily="2" charset="2"/>
              <a:buChar char="§"/>
              <a:defRPr/>
            </a:pPr>
            <a:r>
              <a:rPr lang="en-US" altLang="th-TH" sz="1400" b="1" dirty="0">
                <a:solidFill>
                  <a:srgbClr val="000000"/>
                </a:solidFill>
                <a:latin typeface="+mn-lt"/>
              </a:rPr>
              <a:t> Ecology and sustainable management of environmental resources </a:t>
            </a:r>
          </a:p>
          <a:p>
            <a:pPr marL="285750" indent="-285750">
              <a:buClr>
                <a:srgbClr val="1D68FF"/>
              </a:buClr>
              <a:buFont typeface="Wingdings" panose="05000000000000000000" pitchFamily="2" charset="2"/>
              <a:buChar char="§"/>
              <a:defRPr/>
            </a:pPr>
            <a:r>
              <a:rPr lang="en-US" altLang="th-TH" sz="1400" b="1" dirty="0">
                <a:solidFill>
                  <a:srgbClr val="000000"/>
                </a:solidFill>
                <a:latin typeface="+mn-lt"/>
              </a:rPr>
              <a:t> Economics, management, quantitative methods </a:t>
            </a:r>
          </a:p>
          <a:p>
            <a:pPr marL="285750" indent="-285750">
              <a:buClr>
                <a:srgbClr val="1D68FF"/>
              </a:buClr>
              <a:buFont typeface="Wingdings" panose="05000000000000000000" pitchFamily="2" charset="2"/>
              <a:buChar char="§"/>
              <a:defRPr/>
            </a:pPr>
            <a:r>
              <a:rPr lang="en-US" altLang="th-TH" sz="1400" b="1" dirty="0">
                <a:solidFill>
                  <a:srgbClr val="000000"/>
                </a:solidFill>
                <a:latin typeface="+mn-lt"/>
              </a:rPr>
              <a:t> Engineering for energy and environment </a:t>
            </a:r>
          </a:p>
          <a:p>
            <a:pPr marL="285750" indent="-285750">
              <a:buClr>
                <a:srgbClr val="1D68FF"/>
              </a:buClr>
              <a:buFont typeface="Wingdings" panose="05000000000000000000" pitchFamily="2" charset="2"/>
              <a:buChar char="§"/>
              <a:defRPr/>
            </a:pPr>
            <a:r>
              <a:rPr lang="en-US" altLang="th-TH" sz="1400" b="1" dirty="0">
                <a:solidFill>
                  <a:srgbClr val="000000"/>
                </a:solidFill>
                <a:latin typeface="+mn-lt"/>
              </a:rPr>
              <a:t> Plant and animal science </a:t>
            </a:r>
          </a:p>
          <a:p>
            <a:pPr marL="285750" indent="-285750">
              <a:buClr>
                <a:srgbClr val="1D68FF"/>
              </a:buClr>
              <a:buFont typeface="Wingdings" panose="05000000000000000000" pitchFamily="2" charset="2"/>
              <a:buChar char="§"/>
              <a:defRPr/>
            </a:pPr>
            <a:r>
              <a:rPr lang="en-US" altLang="th-TH" sz="1400" b="1" dirty="0">
                <a:solidFill>
                  <a:srgbClr val="000000"/>
                </a:solidFill>
                <a:latin typeface="+mn-lt"/>
              </a:rPr>
              <a:t> History and cultural heritage </a:t>
            </a:r>
          </a:p>
          <a:p>
            <a:pPr marL="285750" indent="-285750">
              <a:buClr>
                <a:srgbClr val="1D68FF"/>
              </a:buClr>
              <a:buFont typeface="Wingdings" panose="05000000000000000000" pitchFamily="2" charset="2"/>
              <a:buChar char="§"/>
              <a:defRPr/>
            </a:pPr>
            <a:r>
              <a:rPr lang="en-US" altLang="th-TH" sz="1400" b="1" dirty="0">
                <a:solidFill>
                  <a:srgbClr val="000000"/>
                </a:solidFill>
                <a:latin typeface="+mn-lt"/>
              </a:rPr>
              <a:t> Science, technology and biotechnology for sustainability </a:t>
            </a:r>
          </a:p>
          <a:p>
            <a:pPr>
              <a:defRPr/>
            </a:pPr>
            <a:endParaRPr lang="en-US" altLang="th-TH" sz="1400" dirty="0">
              <a:solidFill>
                <a:srgbClr val="000000"/>
              </a:solidFill>
              <a:latin typeface="+mn-lt"/>
            </a:endParaRPr>
          </a:p>
          <a:p>
            <a:pPr>
              <a:defRPr/>
            </a:pPr>
            <a:r>
              <a:rPr lang="en-US" altLang="th-TH" sz="1400" dirty="0">
                <a:solidFill>
                  <a:srgbClr val="000000"/>
                </a:solidFill>
                <a:latin typeface="+mn-lt"/>
              </a:rPr>
              <a:t>For further information, visit: </a:t>
            </a:r>
            <a:r>
              <a:rPr lang="en-US" altLang="th-TH" sz="1400" dirty="0">
                <a:solidFill>
                  <a:srgbClr val="000000"/>
                </a:solidFill>
                <a:latin typeface="+mn-lt"/>
                <a:hlinkClick r:id="rId4"/>
              </a:rPr>
              <a:t>https://unitusorienta.unitus.it/en/ph-d-courses/</a:t>
            </a:r>
            <a:r>
              <a:rPr lang="en-US" altLang="th-TH" sz="1400" dirty="0">
                <a:solidFill>
                  <a:srgbClr val="000000"/>
                </a:solidFill>
                <a:latin typeface="+mn-lt"/>
              </a:rPr>
              <a:t> </a:t>
            </a:r>
          </a:p>
          <a:p>
            <a:pPr>
              <a:defRPr/>
            </a:pPr>
            <a:endParaRPr lang="en-US" altLang="th-TH" sz="1400" dirty="0">
              <a:solidFill>
                <a:srgbClr val="000000"/>
              </a:solidFill>
              <a:latin typeface="+mn-lt"/>
            </a:endParaRPr>
          </a:p>
          <a:p>
            <a:pPr>
              <a:defRPr/>
            </a:pPr>
            <a:r>
              <a:rPr lang="en-US" altLang="th-TH" sz="1400" dirty="0">
                <a:solidFill>
                  <a:srgbClr val="000000"/>
                </a:solidFill>
                <a:latin typeface="+mn-lt"/>
              </a:rPr>
              <a:t>The programs are also supported by several private companies that are looking for qualified professionals in some of these areas. </a:t>
            </a:r>
          </a:p>
          <a:p>
            <a:pPr>
              <a:defRPr/>
            </a:pPr>
            <a:endParaRPr lang="en-US" altLang="th-TH" sz="1400" dirty="0">
              <a:solidFill>
                <a:srgbClr val="000000"/>
              </a:solidFill>
              <a:latin typeface="+mn-lt"/>
            </a:endParaRPr>
          </a:p>
          <a:p>
            <a:pPr>
              <a:defRPr/>
            </a:pPr>
            <a:r>
              <a:rPr lang="en-US" altLang="th-TH" sz="1400" dirty="0">
                <a:solidFill>
                  <a:srgbClr val="000000"/>
                </a:solidFill>
                <a:latin typeface="+mn-lt"/>
              </a:rPr>
              <a:t>Doctoral students are requested to spend a period abroad in qualified research institutions. During this period, the scholarships are increased by 50%. </a:t>
            </a:r>
          </a:p>
          <a:p>
            <a:pPr>
              <a:defRPr/>
            </a:pPr>
            <a:endParaRPr lang="en-US" altLang="th-TH" sz="1400" dirty="0">
              <a:solidFill>
                <a:srgbClr val="000000"/>
              </a:solidFill>
              <a:latin typeface="+mn-lt"/>
            </a:endParaRPr>
          </a:p>
          <a:p>
            <a:pPr>
              <a:defRPr/>
            </a:pPr>
            <a:r>
              <a:rPr lang="en-US" altLang="th-TH" sz="1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*The deadline for applications is August 26th, 2022 , 2 p.m. (CET)</a:t>
            </a:r>
            <a:r>
              <a:rPr lang="en-US" altLang="th-TH" sz="1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/>
            </a:r>
            <a:br>
              <a:rPr lang="en-US" altLang="th-TH" sz="1400" dirty="0">
                <a:solidFill>
                  <a:schemeClr val="accent6">
                    <a:lumMod val="75000"/>
                  </a:schemeClr>
                </a:solidFill>
                <a:latin typeface="+mn-lt"/>
              </a:rPr>
            </a:br>
            <a:endParaRPr lang="en-US" altLang="th-TH" sz="14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Logo-PSU-EH-01 (1).png">
            <a:extLst>
              <a:ext uri="{FF2B5EF4-FFF2-40B4-BE49-F238E27FC236}">
                <a16:creationId xmlns:a16="http://schemas.microsoft.com/office/drawing/2014/main" xmlns="" id="{B2CED400-C3A6-3FD5-CF20-A88F626185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188913" y="-15875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4">
            <a:extLst>
              <a:ext uri="{FF2B5EF4-FFF2-40B4-BE49-F238E27FC236}">
                <a16:creationId xmlns:a16="http://schemas.microsoft.com/office/drawing/2014/main" xmlns="" id="{34C9FEB5-F56F-AE72-AD29-662D8F060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" y="1412875"/>
            <a:ext cx="26416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Opportunities </a:t>
            </a:r>
          </a:p>
          <a:p>
            <a:pPr eaLnBrk="1" hangingPunct="1"/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For</a:t>
            </a:r>
          </a:p>
          <a:p>
            <a:pPr eaLnBrk="1" hangingPunct="1"/>
            <a:endParaRPr lang="en-US" altLang="en-US" b="1">
              <a:solidFill>
                <a:srgbClr val="0E305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Individuals </a:t>
            </a:r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xmlns="" id="{A3028841-FBC4-D104-98B0-41EDBBF7A673}"/>
              </a:ext>
            </a:extLst>
          </p:cNvPr>
          <p:cNvSpPr/>
          <p:nvPr/>
        </p:nvSpPr>
        <p:spPr>
          <a:xfrm>
            <a:off x="6237288" y="2130425"/>
            <a:ext cx="836612" cy="863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pic>
        <p:nvPicPr>
          <p:cNvPr id="37893" name="Picture 14">
            <a:extLst>
              <a:ext uri="{FF2B5EF4-FFF2-40B4-BE49-F238E27FC236}">
                <a16:creationId xmlns:a16="http://schemas.microsoft.com/office/drawing/2014/main" xmlns="" id="{67F3B9DB-FFBE-D367-466A-F945DAF90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9" t="53600" r="26891" b="16682"/>
          <a:stretch>
            <a:fillRect/>
          </a:stretch>
        </p:blipFill>
        <p:spPr bwMode="auto">
          <a:xfrm>
            <a:off x="5429250" y="438150"/>
            <a:ext cx="599122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10">
            <a:extLst>
              <a:ext uri="{FF2B5EF4-FFF2-40B4-BE49-F238E27FC236}">
                <a16:creationId xmlns:a16="http://schemas.microsoft.com/office/drawing/2014/main" xmlns="" id="{201661ED-85C6-5097-A82B-FAB78F0AD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1" t="29439" r="26265" b="49467"/>
          <a:stretch>
            <a:fillRect/>
          </a:stretch>
        </p:blipFill>
        <p:spPr bwMode="auto">
          <a:xfrm>
            <a:off x="3251200" y="4048125"/>
            <a:ext cx="59721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3F221198-B478-79E2-C816-1E7C8DC30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13" y="1123950"/>
            <a:ext cx="3119437" cy="4600575"/>
          </a:xfrm>
        </p:spPr>
        <p:txBody>
          <a:bodyPr/>
          <a:lstStyle/>
          <a:p>
            <a:pPr algn="ctr">
              <a:defRPr/>
            </a:pP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Talk with PSU Friends…..</a:t>
            </a:r>
          </a:p>
        </p:txBody>
      </p:sp>
      <p:pic>
        <p:nvPicPr>
          <p:cNvPr id="38915" name="Picture 5" descr="Logo-PSU-EH-01 (1).png">
            <a:extLst>
              <a:ext uri="{FF2B5EF4-FFF2-40B4-BE49-F238E27FC236}">
                <a16:creationId xmlns:a16="http://schemas.microsoft.com/office/drawing/2014/main" xmlns="" id="{2D0AA6A4-75FC-49C2-4D50-838F64331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567863" y="184150"/>
            <a:ext cx="183515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รูปภาพ 4">
            <a:extLst>
              <a:ext uri="{FF2B5EF4-FFF2-40B4-BE49-F238E27FC236}">
                <a16:creationId xmlns:a16="http://schemas.microsoft.com/office/drawing/2014/main" xmlns="" id="{3A7C0915-F09E-881D-75D8-EE117C8C3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88" y="1960563"/>
            <a:ext cx="6908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4">
            <a:extLst>
              <a:ext uri="{FF2B5EF4-FFF2-40B4-BE49-F238E27FC236}">
                <a16:creationId xmlns:a16="http://schemas.microsoft.com/office/drawing/2014/main" xmlns="" id="{4369FD84-468C-12ED-FDB7-5A00DB4806EC}"/>
              </a:ext>
            </a:extLst>
          </p:cNvPr>
          <p:cNvGrpSpPr>
            <a:grpSpLocks/>
          </p:cNvGrpSpPr>
          <p:nvPr/>
        </p:nvGrpSpPr>
        <p:grpSpPr bwMode="auto">
          <a:xfrm>
            <a:off x="1733550" y="204788"/>
            <a:ext cx="8561388" cy="4683125"/>
            <a:chOff x="1765738" y="567559"/>
            <a:chExt cx="7882758" cy="4114800"/>
          </a:xfrm>
        </p:grpSpPr>
        <p:pic>
          <p:nvPicPr>
            <p:cNvPr id="39940" name="Picture 2">
              <a:extLst>
                <a:ext uri="{FF2B5EF4-FFF2-40B4-BE49-F238E27FC236}">
                  <a16:creationId xmlns:a16="http://schemas.microsoft.com/office/drawing/2014/main" xmlns="" id="{394ABF6C-EE45-228A-E5F9-C7520AADA7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36" t="28621" r="16649" b="26965"/>
            <a:stretch>
              <a:fillRect/>
            </a:stretch>
          </p:blipFill>
          <p:spPr bwMode="auto">
            <a:xfrm>
              <a:off x="1939159" y="567559"/>
              <a:ext cx="7267904" cy="2538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1" name="Picture 3">
              <a:extLst>
                <a:ext uri="{FF2B5EF4-FFF2-40B4-BE49-F238E27FC236}">
                  <a16:creationId xmlns:a16="http://schemas.microsoft.com/office/drawing/2014/main" xmlns="" id="{2FE6D057-7CB4-347D-1AD7-BD01C2A18D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9" t="30000" r="12123" b="42139"/>
            <a:stretch>
              <a:fillRect/>
            </a:stretch>
          </p:blipFill>
          <p:spPr bwMode="auto">
            <a:xfrm>
              <a:off x="1765738" y="3090037"/>
              <a:ext cx="7882758" cy="1592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9939" name="Picture 3">
            <a:extLst>
              <a:ext uri="{FF2B5EF4-FFF2-40B4-BE49-F238E27FC236}">
                <a16:creationId xmlns:a16="http://schemas.microsoft.com/office/drawing/2014/main" xmlns="" id="{C7A6AC53-68CD-C36D-501A-CD74EB8656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" t="60161" r="12123" b="12621"/>
          <a:stretch>
            <a:fillRect/>
          </a:stretch>
        </p:blipFill>
        <p:spPr bwMode="auto">
          <a:xfrm>
            <a:off x="2044700" y="4824413"/>
            <a:ext cx="7881938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3">
            <a:extLst>
              <a:ext uri="{FF2B5EF4-FFF2-40B4-BE49-F238E27FC236}">
                <a16:creationId xmlns:a16="http://schemas.microsoft.com/office/drawing/2014/main" xmlns="" id="{5DC15817-1AF9-CACB-5268-3AF28CB80FC6}"/>
              </a:ext>
            </a:extLst>
          </p:cNvPr>
          <p:cNvGrpSpPr>
            <a:grpSpLocks/>
          </p:cNvGrpSpPr>
          <p:nvPr/>
        </p:nvGrpSpPr>
        <p:grpSpPr bwMode="auto">
          <a:xfrm>
            <a:off x="1671638" y="903288"/>
            <a:ext cx="9348787" cy="5638800"/>
            <a:chOff x="1671122" y="604079"/>
            <a:chExt cx="8986349" cy="5307990"/>
          </a:xfrm>
        </p:grpSpPr>
        <p:pic>
          <p:nvPicPr>
            <p:cNvPr id="40964" name="Picture 2">
              <a:extLst>
                <a:ext uri="{FF2B5EF4-FFF2-40B4-BE49-F238E27FC236}">
                  <a16:creationId xmlns:a16="http://schemas.microsoft.com/office/drawing/2014/main" xmlns="" id="{9EACC962-8384-7110-53D7-B9975E46F1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13" t="27518" r="14870" b="37173"/>
            <a:stretch>
              <a:fillRect/>
            </a:stretch>
          </p:blipFill>
          <p:spPr bwMode="auto">
            <a:xfrm>
              <a:off x="1734188" y="604079"/>
              <a:ext cx="8797159" cy="2375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5" name="Picture 3">
              <a:extLst>
                <a:ext uri="{FF2B5EF4-FFF2-40B4-BE49-F238E27FC236}">
                  <a16:creationId xmlns:a16="http://schemas.microsoft.com/office/drawing/2014/main" xmlns="" id="{BBB0215B-EDA1-CBB9-ED58-B10C0C62CD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11" t="22430" r="24084" b="44743"/>
            <a:stretch>
              <a:fillRect/>
            </a:stretch>
          </p:blipFill>
          <p:spPr bwMode="auto">
            <a:xfrm>
              <a:off x="1671122" y="2916619"/>
              <a:ext cx="8986349" cy="2995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2037705-7B29-512D-E20A-C7FD3890B513}"/>
              </a:ext>
            </a:extLst>
          </p:cNvPr>
          <p:cNvSpPr txBox="1"/>
          <p:nvPr/>
        </p:nvSpPr>
        <p:spPr>
          <a:xfrm>
            <a:off x="1939925" y="504825"/>
            <a:ext cx="8570913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  <a:t>Third countries not associated to the Programme – Grouped into 12 regions </a:t>
            </a:r>
            <a:endParaRPr lang="th-TH" sz="1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>
            <a:extLst>
              <a:ext uri="{FF2B5EF4-FFF2-40B4-BE49-F238E27FC236}">
                <a16:creationId xmlns:a16="http://schemas.microsoft.com/office/drawing/2014/main" xmlns="" id="{72D48768-D9DB-F0BC-0EE0-E64056225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3" t="39449" r="23599" b="18138"/>
          <a:stretch>
            <a:fillRect/>
          </a:stretch>
        </p:blipFill>
        <p:spPr bwMode="auto">
          <a:xfrm>
            <a:off x="773113" y="2190750"/>
            <a:ext cx="10628312" cy="447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3">
            <a:extLst>
              <a:ext uri="{FF2B5EF4-FFF2-40B4-BE49-F238E27FC236}">
                <a16:creationId xmlns:a16="http://schemas.microsoft.com/office/drawing/2014/main" xmlns="" id="{BEF5C77F-1027-2146-1263-90C523507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1" t="53958" r="24084" b="35931"/>
          <a:stretch>
            <a:fillRect/>
          </a:stretch>
        </p:blipFill>
        <p:spPr bwMode="auto">
          <a:xfrm>
            <a:off x="930275" y="1168400"/>
            <a:ext cx="10388600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708887E-323C-8F9D-9E80-11CF111F4DB1}"/>
              </a:ext>
            </a:extLst>
          </p:cNvPr>
          <p:cNvSpPr/>
          <p:nvPr/>
        </p:nvSpPr>
        <p:spPr>
          <a:xfrm>
            <a:off x="819150" y="866775"/>
            <a:ext cx="10406063" cy="363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Logo-PSU-EH-01 (1).png">
            <a:extLst>
              <a:ext uri="{FF2B5EF4-FFF2-40B4-BE49-F238E27FC236}">
                <a16:creationId xmlns:a16="http://schemas.microsoft.com/office/drawing/2014/main" xmlns="" id="{59215584-8C05-090C-2B98-3755D55D9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390525" y="0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1F108C0-BF34-BF43-11FF-018ACCE5AE77}"/>
              </a:ext>
            </a:extLst>
          </p:cNvPr>
          <p:cNvSpPr txBox="1"/>
          <p:nvPr/>
        </p:nvSpPr>
        <p:spPr>
          <a:xfrm>
            <a:off x="114300" y="2198688"/>
            <a:ext cx="2798763" cy="2081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ERASMUS+ 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</a:t>
            </a:r>
            <a:r>
              <a:rPr 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apacity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2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</a:t>
            </a:r>
            <a:r>
              <a:rPr 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uilding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in 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H</a:t>
            </a:r>
            <a:r>
              <a:rPr 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igher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2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</a:t>
            </a:r>
            <a:r>
              <a:rPr 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ducation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Projects</a:t>
            </a:r>
            <a:endParaRPr lang="th-TH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grpSp>
        <p:nvGrpSpPr>
          <p:cNvPr id="9220" name="Group 1">
            <a:extLst>
              <a:ext uri="{FF2B5EF4-FFF2-40B4-BE49-F238E27FC236}">
                <a16:creationId xmlns:a16="http://schemas.microsoft.com/office/drawing/2014/main" xmlns="" id="{4EE3411D-B8C2-5659-224A-5605BB5D1126}"/>
              </a:ext>
            </a:extLst>
          </p:cNvPr>
          <p:cNvGrpSpPr>
            <a:grpSpLocks/>
          </p:cNvGrpSpPr>
          <p:nvPr/>
        </p:nvGrpSpPr>
        <p:grpSpPr bwMode="auto">
          <a:xfrm>
            <a:off x="3122613" y="649288"/>
            <a:ext cx="8523287" cy="5997575"/>
            <a:chOff x="3122613" y="648924"/>
            <a:chExt cx="8522687" cy="5997575"/>
          </a:xfrm>
        </p:grpSpPr>
        <p:grpSp>
          <p:nvGrpSpPr>
            <p:cNvPr id="9222" name="Group 23">
              <a:extLst>
                <a:ext uri="{FF2B5EF4-FFF2-40B4-BE49-F238E27FC236}">
                  <a16:creationId xmlns:a16="http://schemas.microsoft.com/office/drawing/2014/main" xmlns="" id="{16032C48-2912-938C-9B0C-C73CBA7C6D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22613" y="1075961"/>
              <a:ext cx="7991475" cy="5570538"/>
              <a:chOff x="3121852" y="1376318"/>
              <a:chExt cx="7455029" cy="5231876"/>
            </a:xfrm>
          </p:grpSpPr>
          <p:grpSp>
            <p:nvGrpSpPr>
              <p:cNvPr id="9225" name="Group 4">
                <a:extLst>
                  <a:ext uri="{FF2B5EF4-FFF2-40B4-BE49-F238E27FC236}">
                    <a16:creationId xmlns:a16="http://schemas.microsoft.com/office/drawing/2014/main" xmlns="" id="{4A033599-0695-09A8-FB70-60E101B0B61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67413" y="1376318"/>
                <a:ext cx="7409468" cy="5231876"/>
                <a:chOff x="2281287" y="537328"/>
                <a:chExt cx="7409468" cy="5231876"/>
              </a:xfrm>
            </p:grpSpPr>
            <p:pic>
              <p:nvPicPr>
                <p:cNvPr id="9237" name="Picture 1">
                  <a:extLst>
                    <a:ext uri="{FF2B5EF4-FFF2-40B4-BE49-F238E27FC236}">
                      <a16:creationId xmlns:a16="http://schemas.microsoft.com/office/drawing/2014/main" xmlns="" id="{35273074-AEF9-C58F-76FB-57F7CDE934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710" t="7835" r="20515" b="15875"/>
                <a:stretch>
                  <a:fillRect/>
                </a:stretch>
              </p:blipFill>
              <p:spPr bwMode="auto">
                <a:xfrm>
                  <a:off x="2281287" y="537328"/>
                  <a:ext cx="7409468" cy="52318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xmlns="" id="{4FF0FF9C-AD23-842F-FEA3-3D958E1CFC1B}"/>
                    </a:ext>
                  </a:extLst>
                </p:cNvPr>
                <p:cNvSpPr/>
                <p:nvPr/>
              </p:nvSpPr>
              <p:spPr>
                <a:xfrm>
                  <a:off x="2281631" y="1771866"/>
                  <a:ext cx="5599023" cy="39973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h-TH" sz="1800" dirty="0"/>
                </a:p>
              </p:txBody>
            </p:sp>
          </p:grpSp>
          <p:grpSp>
            <p:nvGrpSpPr>
              <p:cNvPr id="9226" name="Group 19">
                <a:extLst>
                  <a:ext uri="{FF2B5EF4-FFF2-40B4-BE49-F238E27FC236}">
                    <a16:creationId xmlns:a16="http://schemas.microsoft.com/office/drawing/2014/main" xmlns="" id="{3C5B15AD-927C-DC7F-812A-8ACAF629A5D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25079" y="2762054"/>
                <a:ext cx="5238158" cy="1244633"/>
                <a:chOff x="3208258" y="2582941"/>
                <a:chExt cx="5238158" cy="1244633"/>
              </a:xfrm>
            </p:grpSpPr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xmlns="" id="{DD97164C-926D-EABD-95A4-5E2CD1304484}"/>
                    </a:ext>
                  </a:extLst>
                </p:cNvPr>
                <p:cNvSpPr/>
                <p:nvPr/>
              </p:nvSpPr>
              <p:spPr>
                <a:xfrm>
                  <a:off x="3208601" y="3180219"/>
                  <a:ext cx="5237700" cy="647088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th-TH" sz="18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https://en.psu.ac.th/component/content/article/95-campus-life/166-international-affairs-office</a:t>
                  </a:r>
                </a:p>
              </p:txBody>
            </p: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xmlns="" id="{BAC57A67-EA58-ABB7-8D66-F5413D042EF5}"/>
                    </a:ext>
                  </a:extLst>
                </p:cNvPr>
                <p:cNvSpPr/>
                <p:nvPr/>
              </p:nvSpPr>
              <p:spPr>
                <a:xfrm>
                  <a:off x="3698757" y="2688193"/>
                  <a:ext cx="4002686" cy="36827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cap="all" dirty="0">
                      <a:solidFill>
                        <a:schemeClr val="bg1"/>
                      </a:solidFill>
                      <a:latin typeface="Helvetica Neue"/>
                      <a:cs typeface="+mn-cs"/>
                    </a:rPr>
                    <a:t>INTERNATIONAL AFFAIRS OFFICE</a:t>
                  </a:r>
                </a:p>
              </p:txBody>
            </p:sp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xmlns="" id="{77ED72E2-DB93-A803-0348-A91F4624042D}"/>
                    </a:ext>
                  </a:extLst>
                </p:cNvPr>
                <p:cNvSpPr/>
                <p:nvPr/>
              </p:nvSpPr>
              <p:spPr>
                <a:xfrm>
                  <a:off x="3601022" y="2582333"/>
                  <a:ext cx="4232215" cy="565084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h-TH" sz="1800"/>
                </a:p>
              </p:txBody>
            </p:sp>
          </p:grpSp>
          <p:sp>
            <p:nvSpPr>
              <p:cNvPr id="9227" name="TextBox 9">
                <a:extLst>
                  <a:ext uri="{FF2B5EF4-FFF2-40B4-BE49-F238E27FC236}">
                    <a16:creationId xmlns:a16="http://schemas.microsoft.com/office/drawing/2014/main" xmlns="" id="{849E42FE-06D5-4C3D-AAC4-CA82230B88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804642" y="2186213"/>
                <a:ext cx="1225015" cy="338554"/>
              </a:xfrm>
              <a:prstGeom prst="rect">
                <a:avLst/>
              </a:prstGeom>
              <a:solidFill>
                <a:srgbClr val="1D6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ngsana New" panose="02020603050405020304" pitchFamily="18" charset="-34"/>
                  </a:defRPr>
                </a:lvl9pPr>
              </a:lstStyle>
              <a:p>
                <a:pPr algn="ctr" eaLnBrk="1" hangingPunct="1"/>
                <a:r>
                  <a:rPr lang="en-US" altLang="en-US" sz="1600" b="1">
                    <a:solidFill>
                      <a:schemeClr val="bg1"/>
                    </a:solidFill>
                    <a:latin typeface="Corbel" panose="020B0503020204020204" pitchFamily="34" charset="0"/>
                  </a:rPr>
                  <a:t>ERASMUS+</a:t>
                </a:r>
                <a:endParaRPr lang="th-TH" altLang="en-US" sz="1600" b="1">
                  <a:solidFill>
                    <a:schemeClr val="bg1"/>
                  </a:solidFill>
                  <a:latin typeface="Corbel" panose="020B0503020204020204" pitchFamily="34" charset="0"/>
                  <a:cs typeface="DilleniaUPC" panose="02020603050405020304" pitchFamily="18" charset="-34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xmlns="" id="{1AAE06FC-03BC-34B2-F8CF-17712BCAAD4A}"/>
                  </a:ext>
                </a:extLst>
              </p:cNvPr>
              <p:cNvSpPr/>
              <p:nvPr/>
            </p:nvSpPr>
            <p:spPr>
              <a:xfrm>
                <a:off x="8766780" y="2610856"/>
                <a:ext cx="1809576" cy="3997338"/>
              </a:xfrm>
              <a:prstGeom prst="rect">
                <a:avLst/>
              </a:prstGeom>
              <a:noFill/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h-TH" sz="1800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475A0994-B95E-D63C-0DDC-621CE30E2965}"/>
                  </a:ext>
                </a:extLst>
              </p:cNvPr>
              <p:cNvSpPr txBox="1"/>
              <p:nvPr/>
            </p:nvSpPr>
            <p:spPr>
              <a:xfrm>
                <a:off x="7223754" y="5084405"/>
                <a:ext cx="1532660" cy="430895"/>
              </a:xfrm>
              <a:prstGeom prst="rect">
                <a:avLst/>
              </a:prstGeom>
              <a:noFill/>
              <a:ln w="19050">
                <a:solidFill>
                  <a:srgbClr val="FFC000"/>
                </a:solidFill>
              </a:ln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cs typeface="+mn-cs"/>
                  </a:rPr>
                  <a:t>19 Projects</a:t>
                </a:r>
                <a:endParaRPr lang="th-TH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endParaRPr>
              </a:p>
            </p:txBody>
          </p:sp>
          <p:grpSp>
            <p:nvGrpSpPr>
              <p:cNvPr id="9230" name="Group 20">
                <a:extLst>
                  <a:ext uri="{FF2B5EF4-FFF2-40B4-BE49-F238E27FC236}">
                    <a16:creationId xmlns:a16="http://schemas.microsoft.com/office/drawing/2014/main" xmlns="" id="{B596594C-FECF-D3B5-F4B4-FE397EC598B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21852" y="4207545"/>
                <a:ext cx="3895805" cy="2246769"/>
                <a:chOff x="2905031" y="4103848"/>
                <a:chExt cx="3895805" cy="2246769"/>
              </a:xfrm>
            </p:grpSpPr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25BC65A2-9F7E-24E8-B38A-C1196D08F0E0}"/>
                    </a:ext>
                  </a:extLst>
                </p:cNvPr>
                <p:cNvSpPr txBox="1"/>
                <p:nvPr/>
              </p:nvSpPr>
              <p:spPr>
                <a:xfrm>
                  <a:off x="4782725" y="4104007"/>
                  <a:ext cx="2018372" cy="224691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0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2015 – 2 projects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0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2016 – 4 projects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0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2017 – 5 projects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0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2018 – 3 projects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0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2019 – 1 projects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0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2020 – 1 projects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0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2021 – 2 projects</a:t>
                  </a:r>
                  <a:endParaRPr lang="th-TH" sz="20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cs typeface="+mn-cs"/>
                  </a:endParaRP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xmlns="" id="{AF968579-6317-DC09-6F6F-F15664AF5C6A}"/>
                    </a:ext>
                  </a:extLst>
                </p:cNvPr>
                <p:cNvSpPr txBox="1"/>
                <p:nvPr/>
              </p:nvSpPr>
              <p:spPr>
                <a:xfrm>
                  <a:off x="2912435" y="4166628"/>
                  <a:ext cx="1978390" cy="33845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600" dirty="0">
                      <a:solidFill>
                        <a:srgbClr val="FFC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1</a:t>
                  </a:r>
                  <a:r>
                    <a:rPr lang="en-US" sz="1600" baseline="30000" dirty="0">
                      <a:solidFill>
                        <a:srgbClr val="FFC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st</a:t>
                  </a:r>
                  <a:r>
                    <a:rPr lang="en-US" sz="1600" dirty="0">
                      <a:solidFill>
                        <a:srgbClr val="FFC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 Year of E+ project  </a:t>
                  </a:r>
                  <a:endParaRPr lang="th-TH" sz="1600" dirty="0">
                    <a:solidFill>
                      <a:srgbClr val="FFC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cs typeface="+mn-cs"/>
                  </a:endParaRP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xmlns="" id="{9809FB9B-6947-CA97-7825-93377E6ABF67}"/>
                    </a:ext>
                  </a:extLst>
                </p:cNvPr>
                <p:cNvSpPr txBox="1"/>
                <p:nvPr/>
              </p:nvSpPr>
              <p:spPr>
                <a:xfrm>
                  <a:off x="2905031" y="5969231"/>
                  <a:ext cx="2046509" cy="33845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600" dirty="0">
                      <a:solidFill>
                        <a:srgbClr val="FF66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cs typeface="+mn-cs"/>
                    </a:rPr>
                    <a:t>Phase 2 of E+ project  </a:t>
                  </a:r>
                  <a:endParaRPr lang="th-TH" sz="1600" dirty="0">
                    <a:solidFill>
                      <a:srgbClr val="FF66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cs typeface="+mn-cs"/>
                  </a:endParaRPr>
                </a:p>
              </p:txBody>
            </p:sp>
          </p:grp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8AFA3039-12BD-2EE5-7C4A-F1815FE335B4}"/>
                </a:ext>
              </a:extLst>
            </p:cNvPr>
            <p:cNvSpPr txBox="1"/>
            <p:nvPr/>
          </p:nvSpPr>
          <p:spPr>
            <a:xfrm>
              <a:off x="3170235" y="648924"/>
              <a:ext cx="7940116" cy="49053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28575"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22" name="Subtitle 2">
              <a:extLst>
                <a:ext uri="{FF2B5EF4-FFF2-40B4-BE49-F238E27FC236}">
                  <a16:creationId xmlns:a16="http://schemas.microsoft.com/office/drawing/2014/main" xmlns="" id="{1FB9A371-8101-B5C6-44C0-EDC0D16AB4DF}"/>
                </a:ext>
              </a:extLst>
            </p:cNvPr>
            <p:cNvSpPr txBox="1">
              <a:spLocks/>
            </p:cNvSpPr>
            <p:nvPr/>
          </p:nvSpPr>
          <p:spPr>
            <a:xfrm>
              <a:off x="5063988" y="677499"/>
              <a:ext cx="6581312" cy="528637"/>
            </a:xfrm>
            <a:prstGeom prst="rect">
              <a:avLst/>
            </a:prstGeom>
            <a:ln>
              <a:noFill/>
            </a:ln>
          </p:spPr>
          <p:txBody>
            <a:bodyPr anchor="ctr">
              <a:normAutofit/>
            </a:bodyPr>
            <a:lstStyle>
              <a:lvl1pPr marL="182880" indent="-182880" algn="l" defTabSz="914400" rtl="0" eaLnBrk="1" latinLnBrk="0" hangingPunct="1">
                <a:lnSpc>
                  <a:spcPct val="90000"/>
                </a:lnSpc>
                <a:spcBef>
                  <a:spcPts val="12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18288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18288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18288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18288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250"/>
                </a:spcBef>
                <a:spcAft>
                  <a:spcPts val="250"/>
                </a:spcAft>
                <a:buClr>
                  <a:schemeClr val="accent1"/>
                </a:buClr>
                <a:buFont typeface="Wingdings 2" pitchFamily="18" charset="2"/>
                <a:buChar char="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Wingdings 2" pitchFamily="18" charset="2"/>
                <a:buNone/>
                <a:defRPr/>
              </a:pPr>
              <a:r>
                <a:rPr lang="en-US" sz="2800" b="1" dirty="0">
                  <a:solidFill>
                    <a:srgbClr val="FFC000"/>
                  </a:solidFill>
                </a:rPr>
                <a:t>Past and Present - </a:t>
              </a:r>
              <a:r>
                <a:rPr lang="en-US" sz="28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Rounded MT Bold" panose="020F0704030504030204" pitchFamily="34" charset="0"/>
                </a:rPr>
                <a:t>CBHE</a:t>
              </a:r>
              <a:endParaRPr lang="th-TH" sz="2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9221" name="Picture 2" descr="D:\PISAI\Dissemination\Logo\eu_flag_co_funded_pos_rgb_left.jpg">
            <a:extLst>
              <a:ext uri="{FF2B5EF4-FFF2-40B4-BE49-F238E27FC236}">
                <a16:creationId xmlns:a16="http://schemas.microsoft.com/office/drawing/2014/main" xmlns="" id="{9AE01AC7-FD64-421A-028C-1B0A91BA1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4"/>
          <a:stretch>
            <a:fillRect/>
          </a:stretch>
        </p:blipFill>
        <p:spPr bwMode="auto">
          <a:xfrm>
            <a:off x="9663113" y="-41275"/>
            <a:ext cx="25019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Logo-PSU-EH-01 (1).png">
            <a:extLst>
              <a:ext uri="{FF2B5EF4-FFF2-40B4-BE49-F238E27FC236}">
                <a16:creationId xmlns:a16="http://schemas.microsoft.com/office/drawing/2014/main" xmlns="" id="{7AD65068-1451-EFDC-CD64-87271002E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401638" y="0"/>
            <a:ext cx="16557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485953-F2A8-23E5-5773-0F545D14B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1227138"/>
            <a:ext cx="2947987" cy="45608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Erasmus +</a:t>
            </a:r>
            <a:b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ICM </a:t>
            </a:r>
            <a:b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h-TH" dirty="0">
              <a:solidFill>
                <a:srgbClr val="003192"/>
              </a:solidFill>
            </a:endParaRPr>
          </a:p>
        </p:txBody>
      </p:sp>
      <p:grpSp>
        <p:nvGrpSpPr>
          <p:cNvPr id="10244" name="Group 4">
            <a:extLst>
              <a:ext uri="{FF2B5EF4-FFF2-40B4-BE49-F238E27FC236}">
                <a16:creationId xmlns:a16="http://schemas.microsoft.com/office/drawing/2014/main" xmlns="" id="{76209A29-67FB-2847-2254-FC440258896A}"/>
              </a:ext>
            </a:extLst>
          </p:cNvPr>
          <p:cNvGrpSpPr>
            <a:grpSpLocks/>
          </p:cNvGrpSpPr>
          <p:nvPr/>
        </p:nvGrpSpPr>
        <p:grpSpPr bwMode="auto">
          <a:xfrm>
            <a:off x="3905250" y="1870075"/>
            <a:ext cx="7548563" cy="833438"/>
            <a:chOff x="3904749" y="1965581"/>
            <a:chExt cx="7548820" cy="832976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BC6C9405-1380-57C4-1302-13C3A9639194}"/>
                </a:ext>
              </a:extLst>
            </p:cNvPr>
            <p:cNvSpPr/>
            <p:nvPr/>
          </p:nvSpPr>
          <p:spPr>
            <a:xfrm>
              <a:off x="8429278" y="2294012"/>
              <a:ext cx="3024291" cy="5013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b="1" dirty="0">
                  <a:solidFill>
                    <a:schemeClr val="tx1"/>
                  </a:solidFill>
                </a:rPr>
                <a:t>Teaching &amp; Supporting Staff </a:t>
              </a:r>
              <a:endParaRPr lang="en-US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4F35729D-247E-2629-EBE5-703D00BFFDBB}"/>
                </a:ext>
              </a:extLst>
            </p:cNvPr>
            <p:cNvSpPr/>
            <p:nvPr/>
          </p:nvSpPr>
          <p:spPr>
            <a:xfrm>
              <a:off x="8388002" y="1965581"/>
              <a:ext cx="3065567" cy="43156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chemeClr val="tx1"/>
                  </a:solidFill>
                </a:rPr>
                <a:t>   STUDENT </a:t>
              </a:r>
              <a:endPara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59D9A494-3D2F-0035-79CC-5B6D24F0EF6B}"/>
                </a:ext>
              </a:extLst>
            </p:cNvPr>
            <p:cNvSpPr txBox="1"/>
            <p:nvPr/>
          </p:nvSpPr>
          <p:spPr>
            <a:xfrm>
              <a:off x="3904749" y="1967168"/>
              <a:ext cx="4541993" cy="8313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28575"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I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nternational </a:t>
              </a:r>
              <a:r>
                <a:rPr lang="en-US" sz="24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C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redit </a:t>
              </a:r>
              <a:r>
                <a:rPr lang="en-US" sz="2400" b="1" dirty="0">
                  <a:solidFill>
                    <a:srgbClr val="00319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M</a:t>
              </a: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obility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(Exchange Programme)</a:t>
              </a:r>
              <a:endParaRPr lang="th-TH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D1624F47-748B-3CC8-61B6-1EDE23D34507}"/>
              </a:ext>
            </a:extLst>
          </p:cNvPr>
          <p:cNvCxnSpPr>
            <a:cxnSpLocks/>
          </p:cNvCxnSpPr>
          <p:nvPr/>
        </p:nvCxnSpPr>
        <p:spPr>
          <a:xfrm>
            <a:off x="309563" y="2727325"/>
            <a:ext cx="2947987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540720B6-7A35-67C6-F34B-5B15E658379E}"/>
              </a:ext>
            </a:extLst>
          </p:cNvPr>
          <p:cNvSpPr/>
          <p:nvPr/>
        </p:nvSpPr>
        <p:spPr>
          <a:xfrm>
            <a:off x="8128000" y="3019425"/>
            <a:ext cx="3325813" cy="704850"/>
          </a:xfrm>
          <a:prstGeom prst="rect">
            <a:avLst/>
          </a:prstGeom>
          <a:solidFill>
            <a:srgbClr val="003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bg1"/>
                </a:solidFill>
              </a:rPr>
              <a:t>PSU’s Office of International Affairs 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28573CFB-2A27-07F6-4BA1-F6AD769E46AF}"/>
              </a:ext>
            </a:extLst>
          </p:cNvPr>
          <p:cNvSpPr/>
          <p:nvPr/>
        </p:nvSpPr>
        <p:spPr>
          <a:xfrm>
            <a:off x="8135938" y="3935413"/>
            <a:ext cx="3325812" cy="704850"/>
          </a:xfrm>
          <a:prstGeom prst="rect">
            <a:avLst/>
          </a:prstGeom>
          <a:solidFill>
            <a:srgbClr val="003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 err="1">
                <a:solidFill>
                  <a:schemeClr val="bg1"/>
                </a:solidFill>
              </a:rPr>
              <a:t>Sci</a:t>
            </a:r>
            <a:r>
              <a:rPr lang="en-US" sz="1800" b="1" dirty="0">
                <a:solidFill>
                  <a:schemeClr val="bg1"/>
                </a:solidFill>
              </a:rPr>
              <a:t> &amp; Technology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 err="1">
                <a:solidFill>
                  <a:schemeClr val="bg1"/>
                </a:solidFill>
              </a:rPr>
              <a:t>Pattani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7A1E539D-B5EC-5B23-DDCB-354EB333C9A6}"/>
              </a:ext>
            </a:extLst>
          </p:cNvPr>
          <p:cNvSpPr/>
          <p:nvPr/>
        </p:nvSpPr>
        <p:spPr>
          <a:xfrm>
            <a:off x="8153400" y="4814888"/>
            <a:ext cx="3325813" cy="704850"/>
          </a:xfrm>
          <a:prstGeom prst="rect">
            <a:avLst/>
          </a:prstGeom>
          <a:solidFill>
            <a:srgbClr val="003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bg1"/>
                </a:solidFill>
              </a:rPr>
              <a:t>Faculty of Natural Resources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Hat Yai</a:t>
            </a:r>
          </a:p>
        </p:txBody>
      </p:sp>
      <p:pic>
        <p:nvPicPr>
          <p:cNvPr id="10249" name="Graphic 27" descr="Airplane">
            <a:extLst>
              <a:ext uri="{FF2B5EF4-FFF2-40B4-BE49-F238E27FC236}">
                <a16:creationId xmlns:a16="http://schemas.microsoft.com/office/drawing/2014/main" xmlns="" id="{E8E52CFD-2324-43F7-8D04-61A8EC9102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25417">
            <a:off x="317500" y="5084763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Graphic 33" descr="Presentation with checklist RTL">
            <a:extLst>
              <a:ext uri="{FF2B5EF4-FFF2-40B4-BE49-F238E27FC236}">
                <a16:creationId xmlns:a16="http://schemas.microsoft.com/office/drawing/2014/main" xmlns="" id="{160597D0-380C-5CED-F35A-3B1A65EB35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50" y="4657725"/>
            <a:ext cx="12604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Graphic 37" descr="Lecturer">
            <a:extLst>
              <a:ext uri="{FF2B5EF4-FFF2-40B4-BE49-F238E27FC236}">
                <a16:creationId xmlns:a16="http://schemas.microsoft.com/office/drawing/2014/main" xmlns="" id="{93065961-7C02-BDA2-200A-AFDCDAD5EB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50038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Oval 38">
            <a:extLst>
              <a:ext uri="{FF2B5EF4-FFF2-40B4-BE49-F238E27FC236}">
                <a16:creationId xmlns:a16="http://schemas.microsoft.com/office/drawing/2014/main" xmlns="" id="{76CEE8F3-22BC-C839-8C3A-A71185F4C3E2}"/>
              </a:ext>
            </a:extLst>
          </p:cNvPr>
          <p:cNvSpPr/>
          <p:nvPr/>
        </p:nvSpPr>
        <p:spPr>
          <a:xfrm>
            <a:off x="3683000" y="3125788"/>
            <a:ext cx="4394200" cy="26622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565D513-3578-19AB-B934-26E410E40D26}"/>
              </a:ext>
            </a:extLst>
          </p:cNvPr>
          <p:cNvSpPr txBox="1"/>
          <p:nvPr/>
        </p:nvSpPr>
        <p:spPr>
          <a:xfrm>
            <a:off x="4119563" y="3629025"/>
            <a:ext cx="36512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Based on personal/faculty contacts</a:t>
            </a:r>
            <a:endParaRPr lang="th-TH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0254" name="Graphic 14" descr="Boardroom">
            <a:extLst>
              <a:ext uri="{FF2B5EF4-FFF2-40B4-BE49-F238E27FC236}">
                <a16:creationId xmlns:a16="http://schemas.microsoft.com/office/drawing/2014/main" xmlns="" id="{DEDC17F4-6195-A864-047F-D1FA472521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75" y="391953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Graphic 29" descr="User network">
            <a:extLst>
              <a:ext uri="{FF2B5EF4-FFF2-40B4-BE49-F238E27FC236}">
                <a16:creationId xmlns:a16="http://schemas.microsoft.com/office/drawing/2014/main" xmlns="" id="{E06F117F-7E21-A47F-681F-5A93DE6C6C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388" y="3992563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Graphic 31" descr="Handshake">
            <a:extLst>
              <a:ext uri="{FF2B5EF4-FFF2-40B4-BE49-F238E27FC236}">
                <a16:creationId xmlns:a16="http://schemas.microsoft.com/office/drawing/2014/main" xmlns="" id="{3F49EFFE-B74F-8736-EE39-6142FA6DB5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188" y="4638675"/>
            <a:ext cx="782637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Graphic 35" descr="Meeting">
            <a:extLst>
              <a:ext uri="{FF2B5EF4-FFF2-40B4-BE49-F238E27FC236}">
                <a16:creationId xmlns:a16="http://schemas.microsoft.com/office/drawing/2014/main" xmlns="" id="{A7608AE3-45C1-A7C6-74F7-C209E8A950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338" y="4703763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xmlns="" id="{FF6818B2-03A0-D54D-AF22-FC345CAF2A06}"/>
              </a:ext>
            </a:extLst>
          </p:cNvPr>
          <p:cNvSpPr txBox="1">
            <a:spLocks/>
          </p:cNvSpPr>
          <p:nvPr/>
        </p:nvSpPr>
        <p:spPr>
          <a:xfrm>
            <a:off x="3956050" y="811213"/>
            <a:ext cx="5811838" cy="598487"/>
          </a:xfrm>
          <a:prstGeom prst="rect">
            <a:avLst/>
          </a:prstGeom>
        </p:spPr>
        <p:txBody>
          <a:bodyPr anchor="ctr"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Past and Present – Erasmus+ at  PSU</a:t>
            </a:r>
            <a:endParaRPr lang="th-TH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A9A12DD2-6860-71AB-7D29-22E74D478E6B}"/>
              </a:ext>
            </a:extLst>
          </p:cNvPr>
          <p:cNvSpPr/>
          <p:nvPr/>
        </p:nvSpPr>
        <p:spPr>
          <a:xfrm>
            <a:off x="8116888" y="5692775"/>
            <a:ext cx="3325812" cy="704850"/>
          </a:xfrm>
          <a:prstGeom prst="rect">
            <a:avLst/>
          </a:prstGeom>
          <a:solidFill>
            <a:srgbClr val="003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 err="1">
                <a:solidFill>
                  <a:schemeClr val="bg1"/>
                </a:solidFill>
              </a:rPr>
              <a:t>Surat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Thani</a:t>
            </a:r>
            <a:r>
              <a:rPr lang="en-US" sz="1800" b="1" dirty="0">
                <a:solidFill>
                  <a:schemeClr val="bg1"/>
                </a:solidFill>
              </a:rPr>
              <a:t>  Campus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0" name="Picture 2" descr="D:\PISAI\Dissemination\Logo\eu_flag_co_funded_pos_rgb_left.jpg">
            <a:extLst>
              <a:ext uri="{FF2B5EF4-FFF2-40B4-BE49-F238E27FC236}">
                <a16:creationId xmlns:a16="http://schemas.microsoft.com/office/drawing/2014/main" xmlns="" id="{DA68557A-E282-E8DB-5189-B388292AB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4"/>
          <a:stretch>
            <a:fillRect/>
          </a:stretch>
        </p:blipFill>
        <p:spPr bwMode="auto">
          <a:xfrm>
            <a:off x="9793288" y="12700"/>
            <a:ext cx="2398712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xmlns="" id="{4715C5F5-4254-9F39-5EF6-BC31142740B7}"/>
              </a:ext>
            </a:extLst>
          </p:cNvPr>
          <p:cNvSpPr/>
          <p:nvPr/>
        </p:nvSpPr>
        <p:spPr>
          <a:xfrm>
            <a:off x="3440113" y="461963"/>
            <a:ext cx="6919912" cy="120650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DC6DE0-CB19-9666-03DE-D1CA1214C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Erasmus+ ?</a:t>
            </a:r>
            <a:endParaRPr lang="th-TH" sz="4400" dirty="0">
              <a:solidFill>
                <a:srgbClr val="0031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7" name="Picture 3">
            <a:extLst>
              <a:ext uri="{FF2B5EF4-FFF2-40B4-BE49-F238E27FC236}">
                <a16:creationId xmlns:a16="http://schemas.microsoft.com/office/drawing/2014/main" xmlns="" id="{225FBB33-E35E-09AC-BB21-F6CAAB11A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" t="31178" r="33076" b="19511"/>
          <a:stretch>
            <a:fillRect/>
          </a:stretch>
        </p:blipFill>
        <p:spPr bwMode="auto">
          <a:xfrm>
            <a:off x="3749675" y="2173288"/>
            <a:ext cx="7953375" cy="355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 descr="Logo-PSU-EH-01 (1).png">
            <a:extLst>
              <a:ext uri="{FF2B5EF4-FFF2-40B4-BE49-F238E27FC236}">
                <a16:creationId xmlns:a16="http://schemas.microsoft.com/office/drawing/2014/main" xmlns="" id="{05F09636-EA78-A9EE-E4B1-37B6922469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599613" y="66675"/>
            <a:ext cx="180340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>
            <a:extLst>
              <a:ext uri="{FF2B5EF4-FFF2-40B4-BE49-F238E27FC236}">
                <a16:creationId xmlns:a16="http://schemas.microsoft.com/office/drawing/2014/main" xmlns="" id="{45972893-FA3E-013E-AA3A-BD552CA20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4" t="9686" r="63680" b="81845"/>
          <a:stretch>
            <a:fillRect/>
          </a:stretch>
        </p:blipFill>
        <p:spPr bwMode="auto">
          <a:xfrm>
            <a:off x="3817938" y="606425"/>
            <a:ext cx="21399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xmlns="" id="{082DB9EA-F655-F66E-D824-8F8918E636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2" t="25536" r="32217" b="62515"/>
          <a:stretch>
            <a:fillRect/>
          </a:stretch>
        </p:blipFill>
        <p:spPr bwMode="auto">
          <a:xfrm>
            <a:off x="3951288" y="1125538"/>
            <a:ext cx="7212012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18">
            <a:extLst>
              <a:ext uri="{FF2B5EF4-FFF2-40B4-BE49-F238E27FC236}">
                <a16:creationId xmlns:a16="http://schemas.microsoft.com/office/drawing/2014/main" xmlns="" id="{9DEB4192-1011-00E2-8BF5-35FA62C83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88" y="6338888"/>
            <a:ext cx="53673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300" b="1"/>
              <a:t>Adopted from Khun Kobkul – European Commission  (July, 2022)</a:t>
            </a:r>
            <a:endParaRPr lang="th-TH" altLang="en-US" sz="13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Logo-PSU-EH-01 (1).png">
            <a:extLst>
              <a:ext uri="{FF2B5EF4-FFF2-40B4-BE49-F238E27FC236}">
                <a16:creationId xmlns:a16="http://schemas.microsoft.com/office/drawing/2014/main" xmlns="" id="{B3308A97-A4B8-6573-16C1-10732C4C7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79375" y="0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2">
            <a:extLst>
              <a:ext uri="{FF2B5EF4-FFF2-40B4-BE49-F238E27FC236}">
                <a16:creationId xmlns:a16="http://schemas.microsoft.com/office/drawing/2014/main" xmlns="" id="{96AD94D3-7941-1E47-A43B-9AAD34A03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" t="24509" r="28751" b="11731"/>
          <a:stretch>
            <a:fillRect/>
          </a:stretch>
        </p:blipFill>
        <p:spPr bwMode="auto">
          <a:xfrm>
            <a:off x="3500438" y="1655763"/>
            <a:ext cx="8185150" cy="408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Box 5">
            <a:extLst>
              <a:ext uri="{FF2B5EF4-FFF2-40B4-BE49-F238E27FC236}">
                <a16:creationId xmlns:a16="http://schemas.microsoft.com/office/drawing/2014/main" xmlns="" id="{861A1496-CAFE-38DD-01F7-FF49205E8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7163" y="5740400"/>
            <a:ext cx="2009775" cy="27622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3192"/>
                </a:solidFill>
                <a:cs typeface="Arial" panose="020B0604020202020204" pitchFamily="34" charset="0"/>
              </a:rPr>
              <a:t>i.e. Countries outside EU</a:t>
            </a:r>
            <a:endParaRPr lang="th-TH" altLang="en-US" sz="1200" b="1">
              <a:solidFill>
                <a:srgbClr val="003192"/>
              </a:solidFill>
              <a:cs typeface="DilleniaUPC" panose="02020603050405020304" pitchFamily="18" charset="-34"/>
            </a:endParaRPr>
          </a:p>
        </p:txBody>
      </p:sp>
      <p:grpSp>
        <p:nvGrpSpPr>
          <p:cNvPr id="12293" name="Group 8">
            <a:extLst>
              <a:ext uri="{FF2B5EF4-FFF2-40B4-BE49-F238E27FC236}">
                <a16:creationId xmlns:a16="http://schemas.microsoft.com/office/drawing/2014/main" xmlns="" id="{5F10E450-B77F-CFD5-7CB5-ABB24C8D60E0}"/>
              </a:ext>
            </a:extLst>
          </p:cNvPr>
          <p:cNvGrpSpPr>
            <a:grpSpLocks/>
          </p:cNvGrpSpPr>
          <p:nvPr/>
        </p:nvGrpSpPr>
        <p:grpSpPr bwMode="auto">
          <a:xfrm>
            <a:off x="5594350" y="4338638"/>
            <a:ext cx="6569075" cy="614362"/>
            <a:chOff x="5468517" y="5507962"/>
            <a:chExt cx="6569513" cy="614944"/>
          </a:xfrm>
        </p:grpSpPr>
        <p:pic>
          <p:nvPicPr>
            <p:cNvPr id="12298" name="Picture 6">
              <a:extLst>
                <a:ext uri="{FF2B5EF4-FFF2-40B4-BE49-F238E27FC236}">
                  <a16:creationId xmlns:a16="http://schemas.microsoft.com/office/drawing/2014/main" xmlns="" id="{1966FE02-87C2-534D-9F8A-F69B86BCDD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43" t="31477" r="25500" b="62688"/>
            <a:stretch>
              <a:fillRect/>
            </a:stretch>
          </p:blipFill>
          <p:spPr bwMode="auto">
            <a:xfrm>
              <a:off x="5468517" y="5507962"/>
              <a:ext cx="6560085" cy="614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719197ED-8817-145B-67AE-F6488D44A0DD}"/>
                </a:ext>
              </a:extLst>
            </p:cNvPr>
            <p:cNvSpPr/>
            <p:nvPr/>
          </p:nvSpPr>
          <p:spPr>
            <a:xfrm>
              <a:off x="5525671" y="5517496"/>
              <a:ext cx="6512359" cy="594287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</p:grpSp>
      <p:pic>
        <p:nvPicPr>
          <p:cNvPr id="12294" name="Graphic 10" descr="Arrow Clockwise curve">
            <a:extLst>
              <a:ext uri="{FF2B5EF4-FFF2-40B4-BE49-F238E27FC236}">
                <a16:creationId xmlns:a16="http://schemas.microsoft.com/office/drawing/2014/main" xmlns="" id="{31709113-F335-5CE5-64E4-12E52E4DE9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17056">
            <a:off x="9931400" y="3348038"/>
            <a:ext cx="811213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Box 10">
            <a:extLst>
              <a:ext uri="{FF2B5EF4-FFF2-40B4-BE49-F238E27FC236}">
                <a16:creationId xmlns:a16="http://schemas.microsoft.com/office/drawing/2014/main" xmlns="" id="{594EC5B7-7BBE-9B30-661A-BD8BC7543A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7638" y="850900"/>
            <a:ext cx="7613650" cy="800100"/>
          </a:xfrm>
          <a:prstGeom prst="rect">
            <a:avLst/>
          </a:prstGeom>
          <a:solidFill>
            <a:srgbClr val="45B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lnSpc>
                <a:spcPct val="150000"/>
              </a:lnSpc>
              <a:buFontTx/>
              <a:buAutoNum type="arabicPlain" startAt="27"/>
            </a:pPr>
            <a:r>
              <a:rPr lang="en-US" altLang="en-US" sz="1600" b="1" dirty="0"/>
              <a:t>EU-Member states + associate countries (Programme countries) </a:t>
            </a:r>
          </a:p>
          <a:p>
            <a:pPr>
              <a:lnSpc>
                <a:spcPct val="150000"/>
              </a:lnSpc>
            </a:pPr>
            <a:r>
              <a:rPr lang="en-US" altLang="en-US" sz="1600" b="1" dirty="0"/>
              <a:t>12  Regions for Non-associated third countries (Partner countries)</a:t>
            </a:r>
            <a:endParaRPr lang="th-TH" altLang="en-US" sz="1600" b="1" dirty="0"/>
          </a:p>
        </p:txBody>
      </p:sp>
      <p:sp>
        <p:nvSpPr>
          <p:cNvPr id="12296" name="TextBox 11">
            <a:extLst>
              <a:ext uri="{FF2B5EF4-FFF2-40B4-BE49-F238E27FC236}">
                <a16:creationId xmlns:a16="http://schemas.microsoft.com/office/drawing/2014/main" xmlns="" id="{17B05554-48D6-0E7C-CD6A-8244CF6D9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" y="1749425"/>
            <a:ext cx="3656013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en-US" altLang="en-US" sz="2200" b="1"/>
              <a:t>International Dimension  </a:t>
            </a:r>
          </a:p>
          <a:p>
            <a:endParaRPr lang="en-US" altLang="en-US" sz="2200" b="1"/>
          </a:p>
          <a:p>
            <a:r>
              <a:rPr lang="en-US" altLang="en-US" sz="2200" b="1"/>
              <a:t>Erasmus+ 2021-2027</a:t>
            </a:r>
          </a:p>
          <a:p>
            <a:endParaRPr lang="en-US" altLang="en-US" sz="2200" b="1"/>
          </a:p>
          <a:p>
            <a:r>
              <a:rPr lang="en-US" altLang="en-US" sz="2200" b="1"/>
              <a:t>(Phase 2)</a:t>
            </a:r>
            <a:endParaRPr lang="th-TH" altLang="en-US" sz="2200" b="1"/>
          </a:p>
        </p:txBody>
      </p:sp>
      <p:sp>
        <p:nvSpPr>
          <p:cNvPr id="12297" name="TextBox 18">
            <a:extLst>
              <a:ext uri="{FF2B5EF4-FFF2-40B4-BE49-F238E27FC236}">
                <a16:creationId xmlns:a16="http://schemas.microsoft.com/office/drawing/2014/main" xmlns="" id="{097B303D-93E8-BAF7-54EB-C94CBB5CC0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63" y="6477000"/>
            <a:ext cx="49149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200" b="1"/>
              <a:t>Adopted from Khun Kobkul – European Commission (July, 2022)</a:t>
            </a:r>
            <a:endParaRPr lang="th-TH" altLang="en-US" sz="12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Logo-PSU-EH-01 (1).png">
            <a:extLst>
              <a:ext uri="{FF2B5EF4-FFF2-40B4-BE49-F238E27FC236}">
                <a16:creationId xmlns:a16="http://schemas.microsoft.com/office/drawing/2014/main" xmlns="" id="{7F309712-503F-D425-A486-C26929E5B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201613" y="0"/>
            <a:ext cx="1803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678F55F2-A803-334D-1295-804D0325F040}"/>
              </a:ext>
            </a:extLst>
          </p:cNvPr>
          <p:cNvSpPr/>
          <p:nvPr/>
        </p:nvSpPr>
        <p:spPr>
          <a:xfrm>
            <a:off x="122238" y="1758950"/>
            <a:ext cx="3176587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The Erasmus+ funding </a:t>
            </a:r>
            <a:r>
              <a:rPr lang="en-US" sz="2400" b="1" dirty="0" err="1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programme</a:t>
            </a:r>
            <a:r>
              <a:rPr lang="en-US" sz="2400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2021-2027 &amp; Actions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>
              <a:solidFill>
                <a:srgbClr val="000000"/>
              </a:solidFill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404040"/>
                </a:solidFill>
                <a:cs typeface="+mn-cs"/>
              </a:rPr>
              <a:t>The </a:t>
            </a:r>
            <a:r>
              <a:rPr lang="en-US" sz="1800" b="1" dirty="0">
                <a:solidFill>
                  <a:srgbClr val="404040"/>
                </a:solidFill>
                <a:cs typeface="+mn-cs"/>
              </a:rPr>
              <a:t>2021-2027 </a:t>
            </a:r>
            <a:r>
              <a:rPr lang="en-US" sz="1800" dirty="0" err="1">
                <a:solidFill>
                  <a:srgbClr val="404040"/>
                </a:solidFill>
                <a:cs typeface="+mn-cs"/>
              </a:rPr>
              <a:t>programme</a:t>
            </a:r>
            <a:r>
              <a:rPr lang="en-US" sz="1800" dirty="0">
                <a:solidFill>
                  <a:srgbClr val="404040"/>
                </a:solidFill>
                <a:cs typeface="+mn-cs"/>
              </a:rPr>
              <a:t> places a strong focus on social inclusion, the green and digital transitions, and promoting young people’s participation in democratic life.</a:t>
            </a: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xmlns="" id="{07065D68-DE02-8336-3BA7-F6B0AEA78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7700" y="273050"/>
            <a:ext cx="6054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0E3051"/>
                </a:solidFill>
                <a:cs typeface="Arial" panose="020B0604020202020204" pitchFamily="34" charset="0"/>
              </a:rPr>
              <a:t>Opportunities from outside the EU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30B6353B-A5E4-80EB-45D1-C96B6AD2F427}"/>
              </a:ext>
            </a:extLst>
          </p:cNvPr>
          <p:cNvSpPr/>
          <p:nvPr/>
        </p:nvSpPr>
        <p:spPr>
          <a:xfrm>
            <a:off x="3575050" y="960438"/>
            <a:ext cx="8161338" cy="1447800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err="1">
                <a:solidFill>
                  <a:srgbClr val="000000"/>
                </a:solidFill>
                <a:latin typeface="+mn-lt"/>
                <a:cs typeface="+mn-cs"/>
              </a:rPr>
              <a:t>Organisations</a:t>
            </a:r>
            <a:r>
              <a:rPr lang="en-US" sz="1600" dirty="0">
                <a:solidFill>
                  <a:srgbClr val="000000"/>
                </a:solidFill>
                <a:latin typeface="+mn-lt"/>
                <a:cs typeface="+mn-cs"/>
              </a:rPr>
              <a:t> from countries outside the EU can take part in </a:t>
            </a: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selected actions </a:t>
            </a:r>
            <a:r>
              <a:rPr lang="en-US" sz="1600" dirty="0">
                <a:solidFill>
                  <a:srgbClr val="000000"/>
                </a:solidFill>
                <a:latin typeface="+mn-lt"/>
                <a:cs typeface="+mn-cs"/>
              </a:rPr>
              <a:t>of the Erasmus+ </a:t>
            </a:r>
            <a:r>
              <a:rPr lang="en-US" sz="1600" dirty="0" err="1">
                <a:solidFill>
                  <a:srgbClr val="000000"/>
                </a:solidFill>
                <a:latin typeface="+mn-lt"/>
                <a:cs typeface="+mn-cs"/>
              </a:rPr>
              <a:t>programme</a:t>
            </a:r>
            <a:r>
              <a:rPr lang="en-US" sz="1600" dirty="0">
                <a:solidFill>
                  <a:srgbClr val="000000"/>
                </a:solidFill>
                <a:latin typeface="+mn-lt"/>
                <a:cs typeface="+mn-cs"/>
              </a:rPr>
              <a:t>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solidFill>
                <a:srgbClr val="000000"/>
              </a:solidFill>
              <a:latin typeface="+mn-lt"/>
              <a:cs typeface="+mn-cs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+mn-lt"/>
                <a:cs typeface="+mn-cs"/>
              </a:rPr>
              <a:t>These countries are referred to as “non-associated third countries (</a:t>
            </a:r>
            <a:r>
              <a:rPr lang="en-US" sz="1600" b="1" dirty="0">
                <a:solidFill>
                  <a:srgbClr val="00B050"/>
                </a:solidFill>
                <a:latin typeface="+mn-lt"/>
                <a:cs typeface="+mn-cs"/>
              </a:rPr>
              <a:t>Partner Countries</a:t>
            </a:r>
            <a:r>
              <a:rPr lang="en-US" sz="1600" dirty="0">
                <a:solidFill>
                  <a:srgbClr val="000000"/>
                </a:solidFill>
                <a:latin typeface="+mn-lt"/>
                <a:cs typeface="+mn-cs"/>
              </a:rPr>
              <a:t>).” If your </a:t>
            </a:r>
            <a:r>
              <a:rPr lang="en-US" sz="1600" dirty="0" err="1">
                <a:solidFill>
                  <a:srgbClr val="000000"/>
                </a:solidFill>
                <a:latin typeface="+mn-lt"/>
                <a:cs typeface="+mn-cs"/>
              </a:rPr>
              <a:t>organisation</a:t>
            </a:r>
            <a:r>
              <a:rPr lang="en-US" sz="1600" dirty="0">
                <a:solidFill>
                  <a:srgbClr val="000000"/>
                </a:solidFill>
                <a:latin typeface="+mn-lt"/>
                <a:cs typeface="+mn-cs"/>
              </a:rPr>
              <a:t> is hosted in one of the</a:t>
            </a:r>
            <a:r>
              <a:rPr lang="en-US" sz="1600" b="1" dirty="0">
                <a:solidFill>
                  <a:srgbClr val="00B050"/>
                </a:solidFill>
                <a:latin typeface="+mn-lt"/>
                <a:cs typeface="+mn-cs"/>
              </a:rPr>
              <a:t> partner countries</a:t>
            </a:r>
            <a:r>
              <a:rPr lang="en-US" sz="1600" dirty="0">
                <a:solidFill>
                  <a:srgbClr val="000000"/>
                </a:solidFill>
                <a:latin typeface="+mn-lt"/>
                <a:cs typeface="+mn-cs"/>
              </a:rPr>
              <a:t>, it may be eligible to take part in the 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actions listed below </a:t>
            </a:r>
            <a:r>
              <a:rPr lang="en-US" sz="1600" dirty="0">
                <a:latin typeface="+mn-lt"/>
                <a:cs typeface="+mn-cs"/>
              </a:rPr>
              <a:t>(Extracted from Programme Guide).</a:t>
            </a:r>
          </a:p>
        </p:txBody>
      </p:sp>
      <p:grpSp>
        <p:nvGrpSpPr>
          <p:cNvPr id="13318" name="Group 36">
            <a:extLst>
              <a:ext uri="{FF2B5EF4-FFF2-40B4-BE49-F238E27FC236}">
                <a16:creationId xmlns:a16="http://schemas.microsoft.com/office/drawing/2014/main" xmlns="" id="{C0744289-3BA9-F258-FC9E-597CC69C6C41}"/>
              </a:ext>
            </a:extLst>
          </p:cNvPr>
          <p:cNvGrpSpPr>
            <a:grpSpLocks/>
          </p:cNvGrpSpPr>
          <p:nvPr/>
        </p:nvGrpSpPr>
        <p:grpSpPr bwMode="auto">
          <a:xfrm>
            <a:off x="3659188" y="2652713"/>
            <a:ext cx="8129587" cy="3954462"/>
            <a:chOff x="3669188" y="2784000"/>
            <a:chExt cx="8128618" cy="395436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E776BE2F-3BD0-F09F-AD3B-565418F795F7}"/>
                </a:ext>
              </a:extLst>
            </p:cNvPr>
            <p:cNvSpPr/>
            <p:nvPr/>
          </p:nvSpPr>
          <p:spPr>
            <a:xfrm>
              <a:off x="3717304" y="3184007"/>
              <a:ext cx="3805285" cy="4920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3525" indent="-263525" eaLnBrk="1" fontAlgn="auto" hangingPunct="1">
                <a:lnSpc>
                  <a:spcPts val="1560"/>
                </a:lnSpc>
                <a:spcBef>
                  <a:spcPts val="0"/>
                </a:spcBef>
                <a:spcAft>
                  <a:spcPts val="0"/>
                </a:spcAft>
                <a:tabLst>
                  <a:tab pos="202565" algn="l"/>
                </a:tabLst>
                <a:defRPr/>
              </a:pPr>
              <a:r>
                <a:rPr lang="en-US" sz="1200" dirty="0">
                  <a:solidFill>
                    <a:srgbClr val="333333"/>
                  </a:solidFill>
                  <a:latin typeface="+mn-lt"/>
                  <a:ea typeface="Times New Roman" panose="02020603050405020304" pitchFamily="18" charset="0"/>
                  <a:cs typeface="Arial" panose="020B0604020202020204" pitchFamily="34" charset="0"/>
                </a:rPr>
                <a:t>—  </a:t>
              </a:r>
              <a:r>
                <a:rPr lang="en-US" sz="1200" b="1" dirty="0">
                  <a:solidFill>
                    <a:srgbClr val="0070C0"/>
                  </a:solidFill>
                  <a:latin typeface="+mn-lt"/>
                  <a:ea typeface="Times New Roman" panose="02020603050405020304" pitchFamily="18" charset="0"/>
                  <a:cs typeface="Arial" panose="020B0604020202020204" pitchFamily="34" charset="0"/>
                </a:rPr>
                <a:t>Mobility projects for students and staff in higher education </a:t>
              </a:r>
              <a:r>
                <a:rPr lang="en-US" sz="1200" b="1" dirty="0">
                  <a:solidFill>
                    <a:srgbClr val="0070C0"/>
                  </a:solidFill>
                  <a:highlight>
                    <a:srgbClr val="FFFF00"/>
                  </a:highlight>
                  <a:latin typeface="+mn-lt"/>
                  <a:ea typeface="Times New Roman" panose="02020603050405020304" pitchFamily="18" charset="0"/>
                  <a:cs typeface="Arial" panose="020B0604020202020204" pitchFamily="34" charset="0"/>
                </a:rPr>
                <a:t>to/ from partner countries</a:t>
              </a:r>
              <a:endParaRPr lang="en-US" sz="1200" dirty="0">
                <a:latin typeface="+mn-lt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2">
              <a:extLst>
                <a:ext uri="{FF2B5EF4-FFF2-40B4-BE49-F238E27FC236}">
                  <a16:creationId xmlns:a16="http://schemas.microsoft.com/office/drawing/2014/main" xmlns="" id="{85F40C35-420D-57B6-6D02-36AEFD2B5A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9823" y="2801462"/>
              <a:ext cx="3833356" cy="29209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algn="just" defTabSz="914400">
                <a:defRPr/>
              </a:pPr>
              <a:r>
                <a:rPr lang="en-US" altLang="th-TH" sz="1300" b="1" i="1" dirty="0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  <a:cs typeface="Arial" panose="020B0604020202020204" pitchFamily="34" charset="0"/>
                </a:rPr>
                <a:t>Key Action 1 (KA1) – Learning mobility of individuals:</a:t>
              </a:r>
              <a:endParaRPr lang="en-US" altLang="th-TH" dirty="0"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8F0A0C8B-1959-7DF1-7CEE-789A76AAF20D}"/>
                </a:ext>
              </a:extLst>
            </p:cNvPr>
            <p:cNvSpPr/>
            <p:nvPr/>
          </p:nvSpPr>
          <p:spPr>
            <a:xfrm>
              <a:off x="7651750" y="2784000"/>
              <a:ext cx="4028595" cy="49211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i="1" dirty="0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</a:rPr>
                <a:t>Key Action 2 (KA2)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i="1" dirty="0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</a:rPr>
                <a:t>Cooperation among </a:t>
              </a:r>
              <a:r>
                <a:rPr lang="en-US" sz="1300" b="1" i="1" dirty="0" err="1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</a:rPr>
                <a:t>organisations</a:t>
              </a:r>
              <a:r>
                <a:rPr lang="en-US" sz="1300" b="1" i="1" dirty="0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</a:rPr>
                <a:t> and institutions</a:t>
              </a:r>
              <a:endParaRPr lang="en-US" sz="1300" b="1" dirty="0">
                <a:latin typeface="+mj-lt"/>
                <a:ea typeface="Calibri" panose="020F0502020204030204" pitchFamily="34" charset="0"/>
              </a:endParaRPr>
            </a:p>
          </p:txBody>
        </p:sp>
        <p:sp>
          <p:nvSpPr>
            <p:cNvPr id="13330" name="Rectangle 10">
              <a:extLst>
                <a:ext uri="{FF2B5EF4-FFF2-40B4-BE49-F238E27FC236}">
                  <a16:creationId xmlns:a16="http://schemas.microsoft.com/office/drawing/2014/main" xmlns="" id="{D6FB265B-106C-DBC2-18E8-E3D0F21C72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0509" y="3359283"/>
              <a:ext cx="3305667" cy="569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algn="just" eaLnBrk="1" hangingPunct="1">
                <a:lnSpc>
                  <a:spcPts val="1563"/>
                </a:lnSpc>
                <a:spcBef>
                  <a:spcPts val="600"/>
                </a:spcBef>
              </a:pPr>
              <a:r>
                <a:rPr lang="en-US" altLang="en-US" sz="1300" b="1">
                  <a:solidFill>
                    <a:srgbClr val="00B050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Partnerships for Cooperation:</a:t>
              </a:r>
              <a:endParaRPr lang="en-US" altLang="en-US" sz="1300" b="1">
                <a:solidFill>
                  <a:srgbClr val="00B050"/>
                </a:solidFill>
                <a:latin typeface="Corbel" panose="020B0503020204020204" pitchFamily="34" charset="0"/>
              </a:endParaRPr>
            </a:p>
            <a:p>
              <a:pPr eaLnBrk="1" hangingPunct="1">
                <a:lnSpc>
                  <a:spcPts val="1563"/>
                </a:lnSpc>
                <a:spcBef>
                  <a:spcPts val="600"/>
                </a:spcBef>
              </a:pPr>
              <a:r>
                <a:rPr lang="en-US" altLang="en-US" sz="1200">
                  <a:latin typeface="Corbel" panose="020B0503020204020204" pitchFamily="34" charset="0"/>
                  <a:cs typeface="Times New Roman" panose="02020603050405020304" pitchFamily="18" charset="0"/>
                </a:rPr>
                <a:t>—    Cooperation Partnerships</a:t>
              </a:r>
              <a:endParaRPr lang="en-US" altLang="en-US" sz="1200">
                <a:latin typeface="Corbel" panose="020B0503020204020204" pitchFamily="34" charset="0"/>
              </a:endParaRPr>
            </a:p>
          </p:txBody>
        </p:sp>
        <p:sp>
          <p:nvSpPr>
            <p:cNvPr id="13331" name="Rectangle 11">
              <a:extLst>
                <a:ext uri="{FF2B5EF4-FFF2-40B4-BE49-F238E27FC236}">
                  <a16:creationId xmlns:a16="http://schemas.microsoft.com/office/drawing/2014/main" xmlns="" id="{F207BF49-4BFD-8FFC-5466-7CE29681BE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0509" y="3986707"/>
              <a:ext cx="3110128" cy="569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>
                <a:lnSpc>
                  <a:spcPts val="1563"/>
                </a:lnSpc>
                <a:spcBef>
                  <a:spcPts val="600"/>
                </a:spcBef>
              </a:pPr>
              <a:r>
                <a:rPr lang="en-US" altLang="en-US" sz="1300" b="1">
                  <a:solidFill>
                    <a:srgbClr val="00B050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Partnerships for Innovation:</a:t>
              </a:r>
              <a:endParaRPr lang="en-US" altLang="en-US" sz="1300" b="1">
                <a:solidFill>
                  <a:srgbClr val="00B050"/>
                </a:solidFill>
                <a:latin typeface="Corbel" panose="020B0503020204020204" pitchFamily="34" charset="0"/>
              </a:endParaRPr>
            </a:p>
            <a:p>
              <a:pPr eaLnBrk="1" hangingPunct="1">
                <a:lnSpc>
                  <a:spcPts val="1563"/>
                </a:lnSpc>
                <a:spcBef>
                  <a:spcPts val="600"/>
                </a:spcBef>
              </a:pPr>
              <a:r>
                <a:rPr lang="en-US" altLang="en-US" sz="1200">
                  <a:latin typeface="Corbel" panose="020B0503020204020204" pitchFamily="34" charset="0"/>
                  <a:cs typeface="Times New Roman" panose="02020603050405020304" pitchFamily="18" charset="0"/>
                </a:rPr>
                <a:t>—    Alliances for innovation</a:t>
              </a:r>
              <a:endParaRPr lang="en-US" altLang="en-US" sz="1200">
                <a:latin typeface="Corbel" panose="020B0503020204020204" pitchFamily="34" charset="0"/>
              </a:endParaRPr>
            </a:p>
          </p:txBody>
        </p:sp>
        <p:sp>
          <p:nvSpPr>
            <p:cNvPr id="13332" name="Rectangle 12">
              <a:extLst>
                <a:ext uri="{FF2B5EF4-FFF2-40B4-BE49-F238E27FC236}">
                  <a16:creationId xmlns:a16="http://schemas.microsoft.com/office/drawing/2014/main" xmlns="" id="{6D4A9F93-866E-01C3-EDC9-391E9ED3A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1804" y="5528572"/>
              <a:ext cx="3687553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63525" indent="-263525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1450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>
                <a:lnSpc>
                  <a:spcPts val="1563"/>
                </a:lnSpc>
                <a:spcBef>
                  <a:spcPts val="600"/>
                </a:spcBef>
              </a:pPr>
              <a:r>
                <a:rPr lang="en-US" altLang="en-US" sz="1400" b="1">
                  <a:solidFill>
                    <a:srgbClr val="00B050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Capacity Building in Higher Education (CBHE)</a:t>
              </a:r>
              <a:endParaRPr lang="en-US" altLang="en-US" sz="1400" b="1">
                <a:solidFill>
                  <a:srgbClr val="00B050"/>
                </a:solidFill>
                <a:latin typeface="Corbel" panose="020B0503020204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92B8E9E9-2C71-03A4-753F-E9CE34F70017}"/>
                </a:ext>
              </a:extLst>
            </p:cNvPr>
            <p:cNvSpPr/>
            <p:nvPr/>
          </p:nvSpPr>
          <p:spPr>
            <a:xfrm>
              <a:off x="3669188" y="4877863"/>
              <a:ext cx="3853991" cy="4952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ts val="156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i="1" dirty="0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</a:rPr>
                <a:t>Key Action 3 (KA3) – </a:t>
              </a:r>
            </a:p>
            <a:p>
              <a:pPr algn="ctr" eaLnBrk="1" fontAlgn="auto" hangingPunct="1">
                <a:lnSpc>
                  <a:spcPts val="156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i="1" dirty="0">
                  <a:solidFill>
                    <a:srgbClr val="333333"/>
                  </a:solidFill>
                  <a:latin typeface="+mj-lt"/>
                  <a:ea typeface="Times New Roman" panose="02020603050405020304" pitchFamily="18" charset="0"/>
                </a:rPr>
                <a:t>Support to policy development and cooperation</a:t>
              </a:r>
              <a:endParaRPr lang="en-US" sz="1300" dirty="0">
                <a:latin typeface="+mj-lt"/>
                <a:ea typeface="Calibri" panose="020F0502020204030204" pitchFamily="34" charset="0"/>
              </a:endParaRPr>
            </a:p>
          </p:txBody>
        </p:sp>
        <p:sp>
          <p:nvSpPr>
            <p:cNvPr id="12309" name="Rectangle 14">
              <a:extLst>
                <a:ext uri="{FF2B5EF4-FFF2-40B4-BE49-F238E27FC236}">
                  <a16:creationId xmlns:a16="http://schemas.microsoft.com/office/drawing/2014/main" xmlns="" id="{3F6EE894-D2F4-1441-11A7-AB9FE1B60D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9188" y="5774780"/>
              <a:ext cx="4076214" cy="74451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1" hangingPunct="1">
                <a:lnSpc>
                  <a:spcPts val="1563"/>
                </a:lnSpc>
                <a:spcBef>
                  <a:spcPts val="600"/>
                </a:spcBef>
                <a:defRPr/>
              </a:pPr>
              <a:r>
                <a:rPr lang="en-US" altLang="en-US" sz="1300" b="1" dirty="0">
                  <a:latin typeface="Corbel" pitchFamily="34" charset="0"/>
                  <a:cs typeface="Times New Roman" pitchFamily="18" charset="0"/>
                </a:rPr>
                <a:t>Jean Monnet Actions:</a:t>
              </a:r>
              <a:endParaRPr lang="en-US" altLang="en-US" sz="1300" b="1" dirty="0">
                <a:latin typeface="Corbel" pitchFamily="34" charset="0"/>
              </a:endParaRPr>
            </a:p>
            <a:p>
              <a:pPr eaLnBrk="1" hangingPunct="1">
                <a:spcBef>
                  <a:spcPts val="300"/>
                </a:spcBef>
                <a:defRPr/>
              </a:pPr>
              <a:r>
                <a:rPr lang="en-US" altLang="en-US" sz="1200" dirty="0">
                  <a:solidFill>
                    <a:srgbClr val="333333"/>
                  </a:solidFill>
                  <a:latin typeface="Corbel" pitchFamily="34" charset="0"/>
                  <a:cs typeface="Times New Roman" pitchFamily="18" charset="0"/>
                </a:rPr>
                <a:t>—	Jean Monnet in the field of higher education</a:t>
              </a:r>
              <a:endParaRPr lang="en-US" altLang="en-US" sz="1200" dirty="0">
                <a:latin typeface="Corbel" pitchFamily="34" charset="0"/>
              </a:endParaRPr>
            </a:p>
            <a:p>
              <a:pPr eaLnBrk="1" hangingPunct="1">
                <a:spcBef>
                  <a:spcPts val="300"/>
                </a:spcBef>
                <a:defRPr/>
              </a:pPr>
              <a:r>
                <a:rPr lang="en-US" altLang="en-US" sz="1200" dirty="0">
                  <a:solidFill>
                    <a:srgbClr val="333333"/>
                  </a:solidFill>
                  <a:latin typeface="Corbel" pitchFamily="34" charset="0"/>
                  <a:cs typeface="Times New Roman" pitchFamily="18" charset="0"/>
                </a:rPr>
                <a:t>—	Jean Monnet in other fields of education and training</a:t>
              </a:r>
              <a:endParaRPr lang="en-US" altLang="en-US" sz="1200" dirty="0">
                <a:latin typeface="Corbe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365B39F4-FAE4-4B35-33E1-8D4B1ADF9ECF}"/>
                </a:ext>
              </a:extLst>
            </p:cNvPr>
            <p:cNvSpPr txBox="1"/>
            <p:nvPr/>
          </p:nvSpPr>
          <p:spPr>
            <a:xfrm>
              <a:off x="3688236" y="3996821"/>
              <a:ext cx="3585735" cy="738170"/>
            </a:xfrm>
            <a:prstGeom prst="rect">
              <a:avLst/>
            </a:prstGeom>
            <a:solidFill>
              <a:srgbClr val="0070C0"/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Only universities in EU can apply.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PSU</a:t>
              </a:r>
              <a:r>
                <a:rPr 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 can be a </a:t>
              </a:r>
              <a:r>
                <a:rPr lang="en-US" sz="1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partner (can send students and staff</a:t>
              </a:r>
              <a:r>
                <a:rPr 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). </a:t>
              </a:r>
              <a:endParaRPr lang="th-TH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3336" name="TextBox 6">
              <a:extLst>
                <a:ext uri="{FF2B5EF4-FFF2-40B4-BE49-F238E27FC236}">
                  <a16:creationId xmlns:a16="http://schemas.microsoft.com/office/drawing/2014/main" xmlns="" id="{BDA0A3B4-A3A6-9673-86BB-C7C259705F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91892" y="5109314"/>
              <a:ext cx="338746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1450" indent="-1714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sz="1100" b="1">
                  <a:latin typeface="Corbel" panose="020B0503020204020204" pitchFamily="34" charset="0"/>
                </a:rPr>
                <a:t>Lot 1</a:t>
              </a:r>
              <a:r>
                <a:rPr lang="en-US" altLang="en-US" sz="1100">
                  <a:latin typeface="Corbel" panose="020B0503020204020204" pitchFamily="34" charset="0"/>
                </a:rPr>
                <a:t> - </a:t>
              </a:r>
              <a:r>
                <a:rPr lang="en-US" altLang="en-US" sz="1100" b="1">
                  <a:latin typeface="Corbel" panose="020B0503020204020204" pitchFamily="34" charset="0"/>
                </a:rPr>
                <a:t>Erasmus Mundus Joint Masters (EMJM) and</a:t>
              </a:r>
            </a:p>
            <a:p>
              <a:pPr eaLnBrk="1" hangingPunct="1">
                <a:buFont typeface="Arial" panose="020B0604020202020204" pitchFamily="34" charset="0"/>
                <a:buChar char="•"/>
              </a:pPr>
              <a:r>
                <a:rPr lang="en-US" altLang="en-US" sz="1100" b="1">
                  <a:latin typeface="Corbel" panose="020B0503020204020204" pitchFamily="34" charset="0"/>
                </a:rPr>
                <a:t>Lot 2 - Erasmus Mundus Design Measures (EMDM)</a:t>
              </a:r>
              <a:endParaRPr lang="th-TH" altLang="en-US" sz="1100">
                <a:latin typeface="Corbel" panose="020B0503020204020204" pitchFamily="34" charset="0"/>
                <a:cs typeface="DilleniaUPC" panose="02020603050405020304" pitchFamily="18" charset="-34"/>
              </a:endParaRPr>
            </a:p>
          </p:txBody>
        </p:sp>
        <p:sp>
          <p:nvSpPr>
            <p:cNvPr id="17" name="Arrow: Right 16">
              <a:extLst>
                <a:ext uri="{FF2B5EF4-FFF2-40B4-BE49-F238E27FC236}">
                  <a16:creationId xmlns:a16="http://schemas.microsoft.com/office/drawing/2014/main" xmlns="" id="{A68DC064-327E-D01A-5785-E164743BDCF8}"/>
                </a:ext>
              </a:extLst>
            </p:cNvPr>
            <p:cNvSpPr/>
            <p:nvPr/>
          </p:nvSpPr>
          <p:spPr>
            <a:xfrm rot="9367362">
              <a:off x="7334288" y="3917448"/>
              <a:ext cx="571432" cy="219070"/>
            </a:xfrm>
            <a:prstGeom prst="rightArrow">
              <a:avLst>
                <a:gd name="adj1" fmla="val 29849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19" name="Arrow: Right 18">
              <a:extLst>
                <a:ext uri="{FF2B5EF4-FFF2-40B4-BE49-F238E27FC236}">
                  <a16:creationId xmlns:a16="http://schemas.microsoft.com/office/drawing/2014/main" xmlns="" id="{4FAA191D-C42E-6009-5D95-186E734E46D0}"/>
                </a:ext>
              </a:extLst>
            </p:cNvPr>
            <p:cNvSpPr/>
            <p:nvPr/>
          </p:nvSpPr>
          <p:spPr>
            <a:xfrm rot="10800000">
              <a:off x="7350161" y="4403212"/>
              <a:ext cx="598417" cy="157158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13339" name="Rectangle 19">
              <a:extLst>
                <a:ext uri="{FF2B5EF4-FFF2-40B4-BE49-F238E27FC236}">
                  <a16:creationId xmlns:a16="http://schemas.microsoft.com/office/drawing/2014/main" xmlns="" id="{7B75325D-1682-AEA7-8580-FE1597270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1656" y="4646960"/>
              <a:ext cx="3541338" cy="539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6088" algn="l"/>
                </a:tabLs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>
                <a:lnSpc>
                  <a:spcPct val="107000"/>
                </a:lnSpc>
                <a:spcBef>
                  <a:spcPts val="600"/>
                </a:spcBef>
              </a:pPr>
              <a:r>
                <a:rPr lang="en-US" altLang="en-US" sz="1200">
                  <a:solidFill>
                    <a:srgbClr val="333333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 </a:t>
              </a:r>
              <a:r>
                <a:rPr lang="en-US" altLang="en-US" sz="1300" b="1">
                  <a:solidFill>
                    <a:srgbClr val="00B050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Partnerships for Excellence</a:t>
              </a:r>
              <a:r>
                <a:rPr lang="en-US" altLang="en-US" sz="1300">
                  <a:solidFill>
                    <a:srgbClr val="00B050"/>
                  </a:solidFill>
                  <a:latin typeface="Corbel" panose="020B0503020204020204" pitchFamily="34" charset="0"/>
                  <a:cs typeface="Times New Roman" panose="02020603050405020304" pitchFamily="18" charset="0"/>
                </a:rPr>
                <a:t>:</a:t>
              </a:r>
              <a:endParaRPr lang="en-US" altLang="en-US" sz="1300">
                <a:solidFill>
                  <a:srgbClr val="00B050"/>
                </a:solidFill>
                <a:latin typeface="Corbel" panose="020B0503020204020204" pitchFamily="34" charset="0"/>
              </a:endParaRPr>
            </a:p>
            <a:p>
              <a:pPr eaLnBrk="1" hangingPunct="1">
                <a:lnSpc>
                  <a:spcPts val="1563"/>
                </a:lnSpc>
                <a:spcBef>
                  <a:spcPts val="300"/>
                </a:spcBef>
              </a:pPr>
              <a:r>
                <a:rPr lang="en-US" altLang="en-US" sz="1200">
                  <a:latin typeface="Corbel" panose="020B0503020204020204" pitchFamily="34" charset="0"/>
                  <a:cs typeface="Times New Roman" panose="02020603050405020304" pitchFamily="18" charset="0"/>
                </a:rPr>
                <a:t>—    Erasmus Mundus Action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0BED8E10-1837-1036-34B3-EA4A5A72F176}"/>
                </a:ext>
              </a:extLst>
            </p:cNvPr>
            <p:cNvSpPr txBox="1"/>
            <p:nvPr/>
          </p:nvSpPr>
          <p:spPr>
            <a:xfrm>
              <a:off x="7888260" y="5908127"/>
              <a:ext cx="3644466" cy="83024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Both EU universities &amp; PSU can apply for CBHE, Erasmus Mundus Action &amp; Jean Monnet Actions.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Currently, PSU are both applicant and partners for E+- CBHE projects.</a:t>
              </a:r>
            </a:p>
          </p:txBody>
        </p:sp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xmlns="" id="{BABA0ADE-868C-887F-FEB5-81F29F4E5E15}"/>
                </a:ext>
              </a:extLst>
            </p:cNvPr>
            <p:cNvSpPr/>
            <p:nvPr/>
          </p:nvSpPr>
          <p:spPr>
            <a:xfrm rot="10800000" flipH="1">
              <a:off x="7497782" y="6074810"/>
              <a:ext cx="392065" cy="239707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24" name="Left Bracket 23">
              <a:extLst>
                <a:ext uri="{FF2B5EF4-FFF2-40B4-BE49-F238E27FC236}">
                  <a16:creationId xmlns:a16="http://schemas.microsoft.com/office/drawing/2014/main" xmlns="" id="{82A1CA4A-3431-1BCF-BFA2-FA6CC02070F4}"/>
                </a:ext>
              </a:extLst>
            </p:cNvPr>
            <p:cNvSpPr/>
            <p:nvPr/>
          </p:nvSpPr>
          <p:spPr>
            <a:xfrm>
              <a:off x="7875562" y="4801665"/>
              <a:ext cx="73016" cy="914378"/>
            </a:xfrm>
            <a:prstGeom prst="leftBracket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25" name="Arrow: Curved Right 24">
              <a:extLst>
                <a:ext uri="{FF2B5EF4-FFF2-40B4-BE49-F238E27FC236}">
                  <a16:creationId xmlns:a16="http://schemas.microsoft.com/office/drawing/2014/main" xmlns="" id="{2015957B-33C9-83E8-45CF-510DDCD3E103}"/>
                </a:ext>
              </a:extLst>
            </p:cNvPr>
            <p:cNvSpPr/>
            <p:nvPr/>
          </p:nvSpPr>
          <p:spPr>
            <a:xfrm>
              <a:off x="7607306" y="5209643"/>
              <a:ext cx="266668" cy="854055"/>
            </a:xfrm>
            <a:prstGeom prst="curvedRightArrow">
              <a:avLst/>
            </a:prstGeom>
            <a:solidFill>
              <a:srgbClr val="C00000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>
                <a:solidFill>
                  <a:schemeClr val="tx1"/>
                </a:solidFill>
              </a:endParaRPr>
            </a:p>
          </p:txBody>
        </p:sp>
        <p:sp>
          <p:nvSpPr>
            <p:cNvPr id="26" name="Left Bracket 25">
              <a:extLst>
                <a:ext uri="{FF2B5EF4-FFF2-40B4-BE49-F238E27FC236}">
                  <a16:creationId xmlns:a16="http://schemas.microsoft.com/office/drawing/2014/main" xmlns="" id="{1572ABF8-8F63-845C-8E82-C75F7177DFFC}"/>
                </a:ext>
              </a:extLst>
            </p:cNvPr>
            <p:cNvSpPr/>
            <p:nvPr/>
          </p:nvSpPr>
          <p:spPr>
            <a:xfrm flipH="1">
              <a:off x="11469233" y="4809602"/>
              <a:ext cx="73016" cy="914378"/>
            </a:xfrm>
            <a:prstGeom prst="leftBracket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27" name="Arrow: Curved Right 26">
              <a:extLst>
                <a:ext uri="{FF2B5EF4-FFF2-40B4-BE49-F238E27FC236}">
                  <a16:creationId xmlns:a16="http://schemas.microsoft.com/office/drawing/2014/main" xmlns="" id="{E68C872A-E5D6-573A-AEF7-504E0993A40F}"/>
                </a:ext>
              </a:extLst>
            </p:cNvPr>
            <p:cNvSpPr/>
            <p:nvPr/>
          </p:nvSpPr>
          <p:spPr>
            <a:xfrm flipH="1">
              <a:off x="11531138" y="5211230"/>
              <a:ext cx="266668" cy="854055"/>
            </a:xfrm>
            <a:prstGeom prst="curvedRightArrow">
              <a:avLst/>
            </a:prstGeom>
            <a:solidFill>
              <a:srgbClr val="C00000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>
                <a:solidFill>
                  <a:schemeClr val="tx1"/>
                </a:solidFill>
              </a:endParaRPr>
            </a:p>
          </p:txBody>
        </p:sp>
        <p:sp>
          <p:nvSpPr>
            <p:cNvPr id="28" name="Star: 5 Points 27">
              <a:extLst>
                <a:ext uri="{FF2B5EF4-FFF2-40B4-BE49-F238E27FC236}">
                  <a16:creationId xmlns:a16="http://schemas.microsoft.com/office/drawing/2014/main" xmlns="" id="{FBAE0037-7A78-E246-7144-4AD001C7A022}"/>
                </a:ext>
              </a:extLst>
            </p:cNvPr>
            <p:cNvSpPr/>
            <p:nvPr/>
          </p:nvSpPr>
          <p:spPr>
            <a:xfrm>
              <a:off x="3716807" y="3236426"/>
              <a:ext cx="258731" cy="241294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29" name="Star: 5 Points 28">
              <a:extLst>
                <a:ext uri="{FF2B5EF4-FFF2-40B4-BE49-F238E27FC236}">
                  <a16:creationId xmlns:a16="http://schemas.microsoft.com/office/drawing/2014/main" xmlns="" id="{48F9AA2D-8FA9-47FE-67BA-648422DCC7F1}"/>
                </a:ext>
              </a:extLst>
            </p:cNvPr>
            <p:cNvSpPr/>
            <p:nvPr/>
          </p:nvSpPr>
          <p:spPr>
            <a:xfrm>
              <a:off x="7597782" y="5584284"/>
              <a:ext cx="423812" cy="29844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31" name="Star: 5 Points 30">
              <a:extLst>
                <a:ext uri="{FF2B5EF4-FFF2-40B4-BE49-F238E27FC236}">
                  <a16:creationId xmlns:a16="http://schemas.microsoft.com/office/drawing/2014/main" xmlns="" id="{2A803EC4-E45F-0C1E-3695-F8170F2DD3DF}"/>
                </a:ext>
              </a:extLst>
            </p:cNvPr>
            <p:cNvSpPr/>
            <p:nvPr/>
          </p:nvSpPr>
          <p:spPr>
            <a:xfrm>
              <a:off x="8170801" y="5136620"/>
              <a:ext cx="228573" cy="180971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32" name="Star: 5 Points 31">
              <a:extLst>
                <a:ext uri="{FF2B5EF4-FFF2-40B4-BE49-F238E27FC236}">
                  <a16:creationId xmlns:a16="http://schemas.microsoft.com/office/drawing/2014/main" xmlns="" id="{7E766AFF-E316-D13F-F10E-3176FA397EEB}"/>
                </a:ext>
              </a:extLst>
            </p:cNvPr>
            <p:cNvSpPr/>
            <p:nvPr/>
          </p:nvSpPr>
          <p:spPr>
            <a:xfrm>
              <a:off x="8181912" y="5306478"/>
              <a:ext cx="228573" cy="182559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33" name="Star: 5 Points 32">
              <a:extLst>
                <a:ext uri="{FF2B5EF4-FFF2-40B4-BE49-F238E27FC236}">
                  <a16:creationId xmlns:a16="http://schemas.microsoft.com/office/drawing/2014/main" xmlns="" id="{E86A2605-EF0E-29E4-AA79-BFCCDAEBF23F}"/>
                </a:ext>
              </a:extLst>
            </p:cNvPr>
            <p:cNvSpPr/>
            <p:nvPr/>
          </p:nvSpPr>
          <p:spPr>
            <a:xfrm>
              <a:off x="8013657" y="4357175"/>
              <a:ext cx="228573" cy="180971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34" name="Star: 5 Points 33">
              <a:extLst>
                <a:ext uri="{FF2B5EF4-FFF2-40B4-BE49-F238E27FC236}">
                  <a16:creationId xmlns:a16="http://schemas.microsoft.com/office/drawing/2014/main" xmlns="" id="{40928375-A23B-ABA8-225D-997861823C24}"/>
                </a:ext>
              </a:extLst>
            </p:cNvPr>
            <p:cNvSpPr/>
            <p:nvPr/>
          </p:nvSpPr>
          <p:spPr>
            <a:xfrm>
              <a:off x="7996197" y="3717428"/>
              <a:ext cx="228573" cy="182558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</p:grpSp>
      <p:grpSp>
        <p:nvGrpSpPr>
          <p:cNvPr id="13319" name="Group 41">
            <a:extLst>
              <a:ext uri="{FF2B5EF4-FFF2-40B4-BE49-F238E27FC236}">
                <a16:creationId xmlns:a16="http://schemas.microsoft.com/office/drawing/2014/main" xmlns="" id="{408BCDAF-49E9-8EB0-F704-87FA9B2838E9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6205538"/>
            <a:ext cx="2032000" cy="292100"/>
            <a:chOff x="216589" y="6205203"/>
            <a:chExt cx="2031963" cy="292388"/>
          </a:xfrm>
        </p:grpSpPr>
        <p:sp>
          <p:nvSpPr>
            <p:cNvPr id="36" name="Star: 5 Points 35">
              <a:extLst>
                <a:ext uri="{FF2B5EF4-FFF2-40B4-BE49-F238E27FC236}">
                  <a16:creationId xmlns:a16="http://schemas.microsoft.com/office/drawing/2014/main" xmlns="" id="{FB005853-9A6B-AB9C-349A-43BFC06A72AE}"/>
                </a:ext>
              </a:extLst>
            </p:cNvPr>
            <p:cNvSpPr/>
            <p:nvPr/>
          </p:nvSpPr>
          <p:spPr>
            <a:xfrm>
              <a:off x="216589" y="6235395"/>
              <a:ext cx="220659" cy="184332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13326" name="TextBox 37">
              <a:extLst>
                <a:ext uri="{FF2B5EF4-FFF2-40B4-BE49-F238E27FC236}">
                  <a16:creationId xmlns:a16="http://schemas.microsoft.com/office/drawing/2014/main" xmlns="" id="{62008681-3863-30A3-146E-18E94A117F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632" y="6205203"/>
              <a:ext cx="1814920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r>
                <a:rPr lang="en-US" altLang="en-US" sz="1300" b="1">
                  <a:latin typeface="Corbel" panose="020B0503020204020204" pitchFamily="34" charset="0"/>
                </a:rPr>
                <a:t>PSU has been involved</a:t>
              </a:r>
              <a:endParaRPr lang="th-TH" altLang="en-US" sz="1300" b="1">
                <a:latin typeface="Corbel" panose="020B0503020204020204" pitchFamily="34" charset="0"/>
                <a:cs typeface="DilleniaUPC" panose="02020603050405020304" pitchFamily="18" charset="-34"/>
              </a:endParaRPr>
            </a:p>
          </p:txBody>
        </p:sp>
      </p:grpSp>
      <p:grpSp>
        <p:nvGrpSpPr>
          <p:cNvPr id="13320" name="Group 40">
            <a:extLst>
              <a:ext uri="{FF2B5EF4-FFF2-40B4-BE49-F238E27FC236}">
                <a16:creationId xmlns:a16="http://schemas.microsoft.com/office/drawing/2014/main" xmlns="" id="{B8A3B96F-380B-C7EE-293D-2B32037C4F12}"/>
              </a:ext>
            </a:extLst>
          </p:cNvPr>
          <p:cNvGrpSpPr>
            <a:grpSpLocks/>
          </p:cNvGrpSpPr>
          <p:nvPr/>
        </p:nvGrpSpPr>
        <p:grpSpPr bwMode="auto">
          <a:xfrm>
            <a:off x="201613" y="6518275"/>
            <a:ext cx="4719637" cy="292100"/>
            <a:chOff x="201354" y="6517862"/>
            <a:chExt cx="4719560" cy="292388"/>
          </a:xfrm>
        </p:grpSpPr>
        <p:sp>
          <p:nvSpPr>
            <p:cNvPr id="35" name="Star: 5 Points 34">
              <a:extLst>
                <a:ext uri="{FF2B5EF4-FFF2-40B4-BE49-F238E27FC236}">
                  <a16:creationId xmlns:a16="http://schemas.microsoft.com/office/drawing/2014/main" xmlns="" id="{637D2ED2-E547-C7F2-F7C6-DB08EF418AF4}"/>
                </a:ext>
              </a:extLst>
            </p:cNvPr>
            <p:cNvSpPr/>
            <p:nvPr/>
          </p:nvSpPr>
          <p:spPr>
            <a:xfrm>
              <a:off x="201354" y="6556000"/>
              <a:ext cx="228596" cy="182743"/>
            </a:xfrm>
            <a:prstGeom prst="star5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/>
            </a:p>
          </p:txBody>
        </p:sp>
        <p:sp>
          <p:nvSpPr>
            <p:cNvPr id="13324" name="TextBox 38">
              <a:extLst>
                <a:ext uri="{FF2B5EF4-FFF2-40B4-BE49-F238E27FC236}">
                  <a16:creationId xmlns:a16="http://schemas.microsoft.com/office/drawing/2014/main" xmlns="" id="{CA4AB714-666F-9727-EFBB-86DB5E787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773" y="6517862"/>
              <a:ext cx="4495141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ngsana New" panose="02020603050405020304" pitchFamily="18" charset="-34"/>
                </a:defRPr>
              </a:lvl9pPr>
            </a:lstStyle>
            <a:p>
              <a:pPr eaLnBrk="1" hangingPunct="1"/>
              <a:r>
                <a:rPr lang="en-US" altLang="en-US" sz="1300" b="1">
                  <a:latin typeface="Corbel" panose="020B0503020204020204" pitchFamily="34" charset="0"/>
                </a:rPr>
                <a:t>New schemes/opportunities and PSU has not been involved. </a:t>
              </a:r>
              <a:endParaRPr lang="th-TH" altLang="en-US" sz="1300" b="1">
                <a:latin typeface="Corbel" panose="020B0503020204020204" pitchFamily="34" charset="0"/>
                <a:cs typeface="DilleniaUPC" panose="02020603050405020304" pitchFamily="18" charset="-34"/>
              </a:endParaRPr>
            </a:p>
          </p:txBody>
        </p:sp>
      </p:grpSp>
      <p:sp>
        <p:nvSpPr>
          <p:cNvPr id="40" name="Arrow: Right 39">
            <a:extLst>
              <a:ext uri="{FF2B5EF4-FFF2-40B4-BE49-F238E27FC236}">
                <a16:creationId xmlns:a16="http://schemas.microsoft.com/office/drawing/2014/main" xmlns="" id="{DAD8B1DE-C47D-AA56-31AE-B1D1DB076CFC}"/>
              </a:ext>
            </a:extLst>
          </p:cNvPr>
          <p:cNvSpPr/>
          <p:nvPr/>
        </p:nvSpPr>
        <p:spPr>
          <a:xfrm rot="5400000">
            <a:off x="6537325" y="3513138"/>
            <a:ext cx="492125" cy="206375"/>
          </a:xfrm>
          <a:prstGeom prst="rightArrow">
            <a:avLst>
              <a:gd name="adj1" fmla="val 29849"/>
              <a:gd name="adj2" fmla="val 50000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2CAF385A-B39D-ECFF-83C9-EEC347FB46AA}"/>
              </a:ext>
            </a:extLst>
          </p:cNvPr>
          <p:cNvSpPr txBox="1"/>
          <p:nvPr/>
        </p:nvSpPr>
        <p:spPr bwMode="auto">
          <a:xfrm>
            <a:off x="3798888" y="5232400"/>
            <a:ext cx="3586162" cy="307975"/>
          </a:xfrm>
          <a:prstGeom prst="rect">
            <a:avLst/>
          </a:prstGeom>
          <a:solidFill>
            <a:srgbClr val="0070C0"/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Only EU members can apply.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5136C22-0072-2804-EDD9-121AA1FC2110}"/>
              </a:ext>
            </a:extLst>
          </p:cNvPr>
          <p:cNvSpPr/>
          <p:nvPr/>
        </p:nvSpPr>
        <p:spPr>
          <a:xfrm>
            <a:off x="3444875" y="768350"/>
            <a:ext cx="5975350" cy="523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pic>
        <p:nvPicPr>
          <p:cNvPr id="14339" name="Picture 5" descr="Logo-PSU-EH-01 (1).png">
            <a:extLst>
              <a:ext uri="{FF2B5EF4-FFF2-40B4-BE49-F238E27FC236}">
                <a16:creationId xmlns:a16="http://schemas.microsoft.com/office/drawing/2014/main" xmlns="" id="{D21C357F-4F67-5AAD-98A6-5F24F0EBE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96" b="22153"/>
          <a:stretch>
            <a:fillRect/>
          </a:stretch>
        </p:blipFill>
        <p:spPr bwMode="auto">
          <a:xfrm>
            <a:off x="9883775" y="60325"/>
            <a:ext cx="18049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xmlns="" id="{7619D9EE-2228-989E-BB75-40E103C7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1425575"/>
            <a:ext cx="2947987" cy="4560888"/>
          </a:xfrm>
        </p:spPr>
        <p:txBody>
          <a:bodyPr>
            <a:normAutofit fontScale="90000"/>
          </a:bodyPr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 1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rgbClr val="1D6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nternational </a:t>
            </a:r>
            <a:r>
              <a:rPr lang="en-US" sz="3100" b="1" dirty="0">
                <a:solidFill>
                  <a:srgbClr val="1D6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redit </a:t>
            </a:r>
            <a:r>
              <a:rPr lang="en-US" sz="3100" b="1" dirty="0">
                <a:solidFill>
                  <a:srgbClr val="1D6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obility </a:t>
            </a:r>
            <a:b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3100" b="1" dirty="0">
                <a:solidFill>
                  <a:srgbClr val="1D6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ICM</a:t>
            </a:r>
            <a: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en-US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h-T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54715764-0311-2F8D-54B0-404425671BA8}"/>
              </a:ext>
            </a:extLst>
          </p:cNvPr>
          <p:cNvCxnSpPr>
            <a:cxnSpLocks/>
          </p:cNvCxnSpPr>
          <p:nvPr/>
        </p:nvCxnSpPr>
        <p:spPr>
          <a:xfrm>
            <a:off x="317500" y="2589213"/>
            <a:ext cx="2947988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4824AB6-03F3-23BB-8966-86C9CFEC553F}"/>
              </a:ext>
            </a:extLst>
          </p:cNvPr>
          <p:cNvSpPr/>
          <p:nvPr/>
        </p:nvSpPr>
        <p:spPr>
          <a:xfrm>
            <a:off x="238125" y="1192213"/>
            <a:ext cx="2144713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rgbClr val="00319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Erasmus +</a:t>
            </a:r>
            <a:endParaRPr lang="th-TH" sz="3600" dirty="0">
              <a:solidFill>
                <a:srgbClr val="003192"/>
              </a:solidFill>
              <a:latin typeface="+mn-lt"/>
              <a:cs typeface="+mn-cs"/>
            </a:endParaRP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xmlns="" id="{0AADE202-4480-B280-90D3-70B960B5D8B9}"/>
              </a:ext>
            </a:extLst>
          </p:cNvPr>
          <p:cNvGraphicFramePr>
            <a:graphicFrameLocks noGrp="1"/>
          </p:cNvGraphicFramePr>
          <p:nvPr/>
        </p:nvGraphicFramePr>
        <p:xfrm>
          <a:off x="4008438" y="1454150"/>
          <a:ext cx="7200900" cy="4159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686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358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4"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Academic Year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Number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32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Faculty of Management Sciences</a:t>
                      </a:r>
                    </a:p>
                  </a:txBody>
                  <a:tcPr marL="91441" marR="91441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PSU to 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Osnabr</a:t>
                      </a:r>
                      <a:r>
                        <a:rPr lang="en-US" sz="1400" b="0" dirty="0">
                          <a:latin typeface="Calibri" pitchFamily="34" charset="0"/>
                          <a:cs typeface="TH SarabunPSK" pitchFamily="34" charset="-34"/>
                        </a:rPr>
                        <a:t>ü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ck (Germany)</a:t>
                      </a:r>
                    </a:p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latin typeface="Calibri" pitchFamily="34" charset="0"/>
                        </a:rPr>
                        <a:t>- </a:t>
                      </a:r>
                      <a:r>
                        <a:rPr lang="en-US" sz="1400" b="0" dirty="0" err="1">
                          <a:latin typeface="Calibri" pitchFamily="34" charset="0"/>
                        </a:rPr>
                        <a:t>Osnabr</a:t>
                      </a:r>
                      <a:r>
                        <a:rPr lang="en-US" sz="1400" b="0" dirty="0" err="1">
                          <a:latin typeface="Calibri" pitchFamily="34" charset="0"/>
                          <a:cs typeface="TH SarabunPSK" pitchFamily="34" charset="-34"/>
                        </a:rPr>
                        <a:t>ü</a:t>
                      </a:r>
                      <a:r>
                        <a:rPr lang="en-US" sz="1400" b="0" dirty="0" err="1">
                          <a:latin typeface="Calibri" pitchFamily="34" charset="0"/>
                        </a:rPr>
                        <a:t>ck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 </a:t>
                      </a:r>
                      <a:r>
                        <a:rPr lang="en-US" sz="1400" dirty="0">
                          <a:latin typeface="Calibri" pitchFamily="34" charset="0"/>
                        </a:rPr>
                        <a:t>to PSU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 pitchFamily="34" charset="0"/>
                        </a:rPr>
                        <a:t>2016-2018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 pitchFamily="34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 pitchFamily="34" charset="0"/>
                        </a:rPr>
                        <a:t>3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7618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alibri" pitchFamily="34" charset="0"/>
                        </a:rPr>
                        <a:t>Faculty</a:t>
                      </a:r>
                      <a:r>
                        <a:rPr lang="en-US" sz="1600" b="1" baseline="0" dirty="0">
                          <a:latin typeface="Calibri" pitchFamily="34" charset="0"/>
                        </a:rPr>
                        <a:t> of Engineering</a:t>
                      </a:r>
                      <a:endParaRPr lang="en-US" sz="1600" b="1" dirty="0">
                        <a:latin typeface="Calibri" pitchFamily="34" charset="0"/>
                      </a:endParaRPr>
                    </a:p>
                  </a:txBody>
                  <a:tcPr marL="91441" marR="91441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Calibri" pitchFamily="34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Calibri" pitchFamily="34" charset="0"/>
                      </a:endParaRP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PSU to 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Osnabr</a:t>
                      </a:r>
                      <a:r>
                        <a:rPr lang="en-US" sz="1400" b="0" dirty="0">
                          <a:latin typeface="Calibri" pitchFamily="34" charset="0"/>
                          <a:cs typeface="TH SarabunPSK" pitchFamily="34" charset="-34"/>
                        </a:rPr>
                        <a:t>ü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ck</a:t>
                      </a:r>
                    </a:p>
                    <a:p>
                      <a:r>
                        <a:rPr lang="en-US" sz="1400" b="0" dirty="0">
                          <a:latin typeface="Calibri" pitchFamily="34" charset="0"/>
                        </a:rPr>
                        <a:t>- </a:t>
                      </a:r>
                      <a:r>
                        <a:rPr lang="en-US" sz="1400" b="0" dirty="0" err="1">
                          <a:latin typeface="Calibri" pitchFamily="34" charset="0"/>
                        </a:rPr>
                        <a:t>Osnabr</a:t>
                      </a:r>
                      <a:r>
                        <a:rPr lang="en-US" sz="1400" b="0" dirty="0" err="1">
                          <a:latin typeface="Calibri" pitchFamily="34" charset="0"/>
                          <a:cs typeface="TH SarabunPSK" pitchFamily="34" charset="-34"/>
                        </a:rPr>
                        <a:t>ü</a:t>
                      </a:r>
                      <a:r>
                        <a:rPr lang="en-US" sz="1400" b="0" dirty="0" err="1">
                          <a:latin typeface="Calibri" pitchFamily="34" charset="0"/>
                        </a:rPr>
                        <a:t>ck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 </a:t>
                      </a:r>
                      <a:r>
                        <a:rPr lang="en-US" sz="1400" dirty="0">
                          <a:latin typeface="Calibri" pitchFamily="34" charset="0"/>
                        </a:rPr>
                        <a:t>to PSU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alibri" pitchFamily="34" charset="0"/>
                        </a:rPr>
                        <a:t>2016-2018</a:t>
                      </a:r>
                    </a:p>
                    <a:p>
                      <a:pPr algn="ctr"/>
                      <a:endParaRPr lang="en-US" sz="1400" dirty="0">
                        <a:latin typeface="Calibri" pitchFamily="34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libri" pitchFamily="34" charset="0"/>
                        </a:rPr>
                        <a:t>1</a:t>
                      </a:r>
                    </a:p>
                    <a:p>
                      <a:pPr algn="ctr"/>
                      <a:r>
                        <a:rPr lang="en-US" sz="1400" dirty="0">
                          <a:latin typeface="Calibri" pitchFamily="34" charset="0"/>
                        </a:rPr>
                        <a:t>1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64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alibri" pitchFamily="34" charset="0"/>
                        </a:rPr>
                        <a:t>International College</a:t>
                      </a:r>
                    </a:p>
                  </a:txBody>
                  <a:tcPr marL="91441" marR="91441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>
                        <a:latin typeface="Calibri" pitchFamily="34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Calibri" pitchFamily="34" charset="0"/>
                      </a:endParaRP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PSU to 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Osnabr</a:t>
                      </a:r>
                      <a:r>
                        <a:rPr lang="en-US" sz="1400" b="0" dirty="0">
                          <a:latin typeface="Calibri" pitchFamily="34" charset="0"/>
                          <a:cs typeface="TH SarabunPSK" pitchFamily="34" charset="-34"/>
                        </a:rPr>
                        <a:t>ü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ck</a:t>
                      </a:r>
                    </a:p>
                    <a:p>
                      <a:r>
                        <a:rPr lang="en-US" sz="1400" b="0" dirty="0">
                          <a:latin typeface="Calibri" pitchFamily="34" charset="0"/>
                        </a:rPr>
                        <a:t>- </a:t>
                      </a:r>
                      <a:r>
                        <a:rPr lang="en-US" sz="1400" b="0" dirty="0" err="1">
                          <a:latin typeface="Calibri" pitchFamily="34" charset="0"/>
                        </a:rPr>
                        <a:t>Osnabr</a:t>
                      </a:r>
                      <a:r>
                        <a:rPr lang="en-US" sz="1400" b="0" dirty="0" err="1">
                          <a:latin typeface="Calibri" pitchFamily="34" charset="0"/>
                          <a:cs typeface="TH SarabunPSK" pitchFamily="34" charset="-34"/>
                        </a:rPr>
                        <a:t>ü</a:t>
                      </a:r>
                      <a:r>
                        <a:rPr lang="en-US" sz="1400" b="0" dirty="0" err="1">
                          <a:latin typeface="Calibri" pitchFamily="34" charset="0"/>
                        </a:rPr>
                        <a:t>ck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 </a:t>
                      </a:r>
                      <a:r>
                        <a:rPr lang="en-US" sz="1400" dirty="0">
                          <a:latin typeface="Calibri" pitchFamily="34" charset="0"/>
                        </a:rPr>
                        <a:t>to 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PSU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alibri" pitchFamily="34" charset="0"/>
                        </a:rPr>
                        <a:t>2016-2018</a:t>
                      </a:r>
                    </a:p>
                    <a:p>
                      <a:pPr algn="ctr"/>
                      <a:endParaRPr lang="en-US" sz="1400" dirty="0">
                        <a:latin typeface="Calibri" pitchFamily="34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libri" pitchFamily="34" charset="0"/>
                        </a:rPr>
                        <a:t>2</a:t>
                      </a:r>
                    </a:p>
                    <a:p>
                      <a:pPr algn="ctr"/>
                      <a:r>
                        <a:rPr lang="en-US" sz="1400" dirty="0">
                          <a:latin typeface="Calibri" pitchFamily="34" charset="0"/>
                        </a:rPr>
                        <a:t>1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4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Faculty of Natural Resources</a:t>
                      </a:r>
                      <a:endParaRPr lang="en-US" sz="1600" b="0" dirty="0">
                        <a:latin typeface="Calibri" pitchFamily="34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Calibri" pitchFamily="34" charset="0"/>
                      </a:endParaRP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Calibri" pitchFamily="34" charset="0"/>
                      </a:endParaRP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31528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alibri" pitchFamily="34" charset="0"/>
                        </a:rPr>
                        <a:t>- PSU to University of </a:t>
                      </a:r>
                      <a:r>
                        <a:rPr lang="en-US" sz="1400" b="0" dirty="0" err="1">
                          <a:latin typeface="Calibri" pitchFamily="34" charset="0"/>
                        </a:rPr>
                        <a:t>Tuscia</a:t>
                      </a:r>
                      <a:r>
                        <a:rPr lang="en-US" sz="1400" b="0" dirty="0">
                          <a:latin typeface="Calibri" pitchFamily="34" charset="0"/>
                        </a:rPr>
                        <a:t> (Italy)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libri" pitchFamily="34" charset="0"/>
                        </a:rPr>
                        <a:t>2022-2023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alibri" pitchFamily="34" charset="0"/>
                        </a:rPr>
                        <a:t>3 (Students)</a:t>
                      </a:r>
                    </a:p>
                    <a:p>
                      <a:pPr algn="ctr"/>
                      <a:r>
                        <a:rPr lang="en-US" sz="1400" dirty="0">
                          <a:latin typeface="Calibri" pitchFamily="34" charset="0"/>
                        </a:rPr>
                        <a:t>5 (Teaching and supporting staff)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32" name="Title 4">
            <a:extLst>
              <a:ext uri="{FF2B5EF4-FFF2-40B4-BE49-F238E27FC236}">
                <a16:creationId xmlns:a16="http://schemas.microsoft.com/office/drawing/2014/main" xmlns="" id="{C373769F-6EED-D6A1-5657-3D4C2F3B5986}"/>
              </a:ext>
            </a:extLst>
          </p:cNvPr>
          <p:cNvSpPr txBox="1">
            <a:spLocks/>
          </p:cNvSpPr>
          <p:nvPr/>
        </p:nvSpPr>
        <p:spPr>
          <a:xfrm>
            <a:off x="3494088" y="777875"/>
            <a:ext cx="55753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b="1" spc="-100" dirty="0">
                <a:solidFill>
                  <a:srgbClr val="003192"/>
                </a:solidFill>
                <a:latin typeface="Calibri" pitchFamily="34" charset="0"/>
                <a:ea typeface="+mj-ea"/>
                <a:cs typeface="+mj-cs"/>
              </a:rPr>
              <a:t>Flow of Mobility - Past and Present</a:t>
            </a:r>
          </a:p>
        </p:txBody>
      </p:sp>
      <p:grpSp>
        <p:nvGrpSpPr>
          <p:cNvPr id="14386" name="Group 16">
            <a:extLst>
              <a:ext uri="{FF2B5EF4-FFF2-40B4-BE49-F238E27FC236}">
                <a16:creationId xmlns:a16="http://schemas.microsoft.com/office/drawing/2014/main" xmlns="" id="{4AAAE194-8E13-4C51-D57C-557E9A88F978}"/>
              </a:ext>
            </a:extLst>
          </p:cNvPr>
          <p:cNvGrpSpPr>
            <a:grpSpLocks/>
          </p:cNvGrpSpPr>
          <p:nvPr/>
        </p:nvGrpSpPr>
        <p:grpSpPr bwMode="auto">
          <a:xfrm>
            <a:off x="1236663" y="5280025"/>
            <a:ext cx="5370512" cy="1365250"/>
            <a:chOff x="2175345" y="4775087"/>
            <a:chExt cx="6203124" cy="1792068"/>
          </a:xfrm>
        </p:grpSpPr>
        <p:grpSp>
          <p:nvGrpSpPr>
            <p:cNvPr id="14389" name="Group 17">
              <a:extLst>
                <a:ext uri="{FF2B5EF4-FFF2-40B4-BE49-F238E27FC236}">
                  <a16:creationId xmlns:a16="http://schemas.microsoft.com/office/drawing/2014/main" xmlns="" id="{51FA2442-BFE4-2BDA-658B-C285690C12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75345" y="4775087"/>
              <a:ext cx="6203124" cy="1737445"/>
              <a:chOff x="1776446" y="4775087"/>
              <a:chExt cx="6159375" cy="1737445"/>
            </a:xfrm>
          </p:grpSpPr>
          <p:sp>
            <p:nvSpPr>
              <p:cNvPr id="27" name="Freeform 19">
                <a:extLst>
                  <a:ext uri="{FF2B5EF4-FFF2-40B4-BE49-F238E27FC236}">
                    <a16:creationId xmlns:a16="http://schemas.microsoft.com/office/drawing/2014/main" xmlns="" id="{283FF346-8B4B-2901-79AE-F437EACCADC3}"/>
                  </a:ext>
                </a:extLst>
              </p:cNvPr>
              <p:cNvSpPr/>
              <p:nvPr/>
            </p:nvSpPr>
            <p:spPr>
              <a:xfrm>
                <a:off x="1776446" y="4941791"/>
                <a:ext cx="974066" cy="906453"/>
              </a:xfrm>
              <a:custGeom>
                <a:avLst/>
                <a:gdLst>
                  <a:gd name="connsiteX0" fmla="*/ 0 w 760303"/>
                  <a:gd name="connsiteY0" fmla="*/ 380152 h 760303"/>
                  <a:gd name="connsiteX1" fmla="*/ 111344 w 760303"/>
                  <a:gd name="connsiteY1" fmla="*/ 111344 h 760303"/>
                  <a:gd name="connsiteX2" fmla="*/ 380152 w 760303"/>
                  <a:gd name="connsiteY2" fmla="*/ 0 h 760303"/>
                  <a:gd name="connsiteX3" fmla="*/ 648960 w 760303"/>
                  <a:gd name="connsiteY3" fmla="*/ 111344 h 760303"/>
                  <a:gd name="connsiteX4" fmla="*/ 760304 w 760303"/>
                  <a:gd name="connsiteY4" fmla="*/ 380152 h 760303"/>
                  <a:gd name="connsiteX5" fmla="*/ 648960 w 760303"/>
                  <a:gd name="connsiteY5" fmla="*/ 648960 h 760303"/>
                  <a:gd name="connsiteX6" fmla="*/ 380152 w 760303"/>
                  <a:gd name="connsiteY6" fmla="*/ 760304 h 760303"/>
                  <a:gd name="connsiteX7" fmla="*/ 111344 w 760303"/>
                  <a:gd name="connsiteY7" fmla="*/ 648960 h 760303"/>
                  <a:gd name="connsiteX8" fmla="*/ 0 w 760303"/>
                  <a:gd name="connsiteY8" fmla="*/ 380152 h 760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0303" h="760303">
                    <a:moveTo>
                      <a:pt x="0" y="380152"/>
                    </a:moveTo>
                    <a:cubicBezTo>
                      <a:pt x="0" y="279329"/>
                      <a:pt x="40052" y="182636"/>
                      <a:pt x="111344" y="111344"/>
                    </a:cubicBezTo>
                    <a:cubicBezTo>
                      <a:pt x="182636" y="40052"/>
                      <a:pt x="279330" y="0"/>
                      <a:pt x="380152" y="0"/>
                    </a:cubicBezTo>
                    <a:cubicBezTo>
                      <a:pt x="480975" y="0"/>
                      <a:pt x="577668" y="40052"/>
                      <a:pt x="648960" y="111344"/>
                    </a:cubicBezTo>
                    <a:cubicBezTo>
                      <a:pt x="720252" y="182636"/>
                      <a:pt x="760304" y="279330"/>
                      <a:pt x="760304" y="380152"/>
                    </a:cubicBezTo>
                    <a:cubicBezTo>
                      <a:pt x="760304" y="480975"/>
                      <a:pt x="720252" y="577668"/>
                      <a:pt x="648960" y="648960"/>
                    </a:cubicBezTo>
                    <a:cubicBezTo>
                      <a:pt x="577668" y="720252"/>
                      <a:pt x="480974" y="760304"/>
                      <a:pt x="380152" y="760304"/>
                    </a:cubicBezTo>
                    <a:cubicBezTo>
                      <a:pt x="279329" y="760304"/>
                      <a:pt x="182636" y="720252"/>
                      <a:pt x="111344" y="648960"/>
                    </a:cubicBezTo>
                    <a:cubicBezTo>
                      <a:pt x="40052" y="577668"/>
                      <a:pt x="0" y="480974"/>
                      <a:pt x="0" y="380152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29124" tIns="129124" rIns="129124" bIns="129124" spcCol="1270" anchor="ctr"/>
              <a:lstStyle/>
              <a:p>
                <a:pPr algn="ctr" defTabSz="62230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Home</a:t>
                </a:r>
                <a:endParaRPr lang="th-TH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" name="Freeform 20">
                <a:extLst>
                  <a:ext uri="{FF2B5EF4-FFF2-40B4-BE49-F238E27FC236}">
                    <a16:creationId xmlns:a16="http://schemas.microsoft.com/office/drawing/2014/main" xmlns="" id="{13B3D9FA-2FF0-B1D4-645D-BD39683B323D}"/>
                  </a:ext>
                </a:extLst>
              </p:cNvPr>
              <p:cNvSpPr/>
              <p:nvPr/>
            </p:nvSpPr>
            <p:spPr>
              <a:xfrm>
                <a:off x="2663119" y="5721132"/>
                <a:ext cx="440606" cy="439682"/>
              </a:xfrm>
              <a:custGeom>
                <a:avLst/>
                <a:gdLst>
                  <a:gd name="connsiteX0" fmla="*/ 58451 w 440975"/>
                  <a:gd name="connsiteY0" fmla="*/ 168629 h 440975"/>
                  <a:gd name="connsiteX1" fmla="*/ 168629 w 440975"/>
                  <a:gd name="connsiteY1" fmla="*/ 168629 h 440975"/>
                  <a:gd name="connsiteX2" fmla="*/ 168629 w 440975"/>
                  <a:gd name="connsiteY2" fmla="*/ 58451 h 440975"/>
                  <a:gd name="connsiteX3" fmla="*/ 272346 w 440975"/>
                  <a:gd name="connsiteY3" fmla="*/ 58451 h 440975"/>
                  <a:gd name="connsiteX4" fmla="*/ 272346 w 440975"/>
                  <a:gd name="connsiteY4" fmla="*/ 168629 h 440975"/>
                  <a:gd name="connsiteX5" fmla="*/ 382524 w 440975"/>
                  <a:gd name="connsiteY5" fmla="*/ 168629 h 440975"/>
                  <a:gd name="connsiteX6" fmla="*/ 382524 w 440975"/>
                  <a:gd name="connsiteY6" fmla="*/ 272346 h 440975"/>
                  <a:gd name="connsiteX7" fmla="*/ 272346 w 440975"/>
                  <a:gd name="connsiteY7" fmla="*/ 272346 h 440975"/>
                  <a:gd name="connsiteX8" fmla="*/ 272346 w 440975"/>
                  <a:gd name="connsiteY8" fmla="*/ 382524 h 440975"/>
                  <a:gd name="connsiteX9" fmla="*/ 168629 w 440975"/>
                  <a:gd name="connsiteY9" fmla="*/ 382524 h 440975"/>
                  <a:gd name="connsiteX10" fmla="*/ 168629 w 440975"/>
                  <a:gd name="connsiteY10" fmla="*/ 272346 h 440975"/>
                  <a:gd name="connsiteX11" fmla="*/ 58451 w 440975"/>
                  <a:gd name="connsiteY11" fmla="*/ 272346 h 440975"/>
                  <a:gd name="connsiteX12" fmla="*/ 58451 w 440975"/>
                  <a:gd name="connsiteY12" fmla="*/ 168629 h 44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0975" h="440975">
                    <a:moveTo>
                      <a:pt x="58451" y="168629"/>
                    </a:moveTo>
                    <a:lnTo>
                      <a:pt x="168629" y="168629"/>
                    </a:lnTo>
                    <a:lnTo>
                      <a:pt x="168629" y="58451"/>
                    </a:lnTo>
                    <a:lnTo>
                      <a:pt x="272346" y="58451"/>
                    </a:lnTo>
                    <a:lnTo>
                      <a:pt x="272346" y="168629"/>
                    </a:lnTo>
                    <a:lnTo>
                      <a:pt x="382524" y="168629"/>
                    </a:lnTo>
                    <a:lnTo>
                      <a:pt x="382524" y="272346"/>
                    </a:lnTo>
                    <a:lnTo>
                      <a:pt x="272346" y="272346"/>
                    </a:lnTo>
                    <a:lnTo>
                      <a:pt x="272346" y="382524"/>
                    </a:lnTo>
                    <a:lnTo>
                      <a:pt x="168629" y="382524"/>
                    </a:lnTo>
                    <a:lnTo>
                      <a:pt x="168629" y="272346"/>
                    </a:lnTo>
                    <a:lnTo>
                      <a:pt x="58451" y="272346"/>
                    </a:lnTo>
                    <a:lnTo>
                      <a:pt x="58451" y="168629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58451" tIns="168629" rIns="58451" bIns="168629" spcCol="1270" anchor="ctr"/>
              <a:lstStyle/>
              <a:p>
                <a:pPr algn="ctr" defTabSz="26670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600"/>
              </a:p>
            </p:txBody>
          </p:sp>
          <p:sp>
            <p:nvSpPr>
              <p:cNvPr id="29" name="Freeform 23">
                <a:extLst>
                  <a:ext uri="{FF2B5EF4-FFF2-40B4-BE49-F238E27FC236}">
                    <a16:creationId xmlns:a16="http://schemas.microsoft.com/office/drawing/2014/main" xmlns="" id="{6FF560E9-C920-C3EF-22D3-C40CE0009EC6}"/>
                  </a:ext>
                </a:extLst>
              </p:cNvPr>
              <p:cNvSpPr/>
              <p:nvPr/>
            </p:nvSpPr>
            <p:spPr>
              <a:xfrm>
                <a:off x="6158833" y="4775087"/>
                <a:ext cx="1776988" cy="1737889"/>
              </a:xfrm>
              <a:custGeom>
                <a:avLst/>
                <a:gdLst>
                  <a:gd name="connsiteX0" fmla="*/ 0 w 1786530"/>
                  <a:gd name="connsiteY0" fmla="*/ 959297 h 1918594"/>
                  <a:gd name="connsiteX1" fmla="*/ 239534 w 1786530"/>
                  <a:gd name="connsiteY1" fmla="*/ 305565 h 1918594"/>
                  <a:gd name="connsiteX2" fmla="*/ 893267 w 1786530"/>
                  <a:gd name="connsiteY2" fmla="*/ 1 h 1918594"/>
                  <a:gd name="connsiteX3" fmla="*/ 1546999 w 1786530"/>
                  <a:gd name="connsiteY3" fmla="*/ 305567 h 1918594"/>
                  <a:gd name="connsiteX4" fmla="*/ 1786531 w 1786530"/>
                  <a:gd name="connsiteY4" fmla="*/ 959300 h 1918594"/>
                  <a:gd name="connsiteX5" fmla="*/ 1546998 w 1786530"/>
                  <a:gd name="connsiteY5" fmla="*/ 1613033 h 1918594"/>
                  <a:gd name="connsiteX6" fmla="*/ 893265 w 1786530"/>
                  <a:gd name="connsiteY6" fmla="*/ 1918597 h 1918594"/>
                  <a:gd name="connsiteX7" fmla="*/ 239533 w 1786530"/>
                  <a:gd name="connsiteY7" fmla="*/ 1613032 h 1918594"/>
                  <a:gd name="connsiteX8" fmla="*/ 1 w 1786530"/>
                  <a:gd name="connsiteY8" fmla="*/ 959299 h 1918594"/>
                  <a:gd name="connsiteX9" fmla="*/ 0 w 1786530"/>
                  <a:gd name="connsiteY9" fmla="*/ 959297 h 191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86530" h="1918594">
                    <a:moveTo>
                      <a:pt x="0" y="959297"/>
                    </a:moveTo>
                    <a:cubicBezTo>
                      <a:pt x="0" y="716698"/>
                      <a:pt x="85589" y="483109"/>
                      <a:pt x="239534" y="305565"/>
                    </a:cubicBezTo>
                    <a:cubicBezTo>
                      <a:pt x="408510" y="110685"/>
                      <a:pt x="645310" y="1"/>
                      <a:pt x="893267" y="1"/>
                    </a:cubicBezTo>
                    <a:cubicBezTo>
                      <a:pt x="1141224" y="1"/>
                      <a:pt x="1378024" y="110686"/>
                      <a:pt x="1546999" y="305567"/>
                    </a:cubicBezTo>
                    <a:cubicBezTo>
                      <a:pt x="1700943" y="483112"/>
                      <a:pt x="1786531" y="716701"/>
                      <a:pt x="1786531" y="959300"/>
                    </a:cubicBezTo>
                    <a:cubicBezTo>
                      <a:pt x="1786531" y="1201899"/>
                      <a:pt x="1700942" y="1435488"/>
                      <a:pt x="1546998" y="1613033"/>
                    </a:cubicBezTo>
                    <a:cubicBezTo>
                      <a:pt x="1378023" y="1807914"/>
                      <a:pt x="1141222" y="1918598"/>
                      <a:pt x="893265" y="1918597"/>
                    </a:cubicBezTo>
                    <a:cubicBezTo>
                      <a:pt x="645308" y="1918597"/>
                      <a:pt x="408508" y="1807912"/>
                      <a:pt x="239533" y="1613032"/>
                    </a:cubicBezTo>
                    <a:cubicBezTo>
                      <a:pt x="85589" y="1435487"/>
                      <a:pt x="1" y="1201898"/>
                      <a:pt x="1" y="959299"/>
                    </a:cubicBezTo>
                    <a:cubicBezTo>
                      <a:pt x="1" y="959298"/>
                      <a:pt x="0" y="959298"/>
                      <a:pt x="0" y="959297"/>
                    </a:cubicBezTo>
                    <a:close/>
                  </a:path>
                </a:pathLst>
              </a:custGeom>
              <a:solidFill>
                <a:srgbClr val="00B05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280681" tIns="300021" rIns="280681" bIns="300021" spcCol="1270" anchor="ctr"/>
              <a:lstStyle/>
              <a:p>
                <a:pPr algn="ctr" defTabSz="66675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3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Student &amp; Staff competency</a:t>
                </a:r>
              </a:p>
              <a:p>
                <a:pPr algn="ctr" defTabSz="66675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3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improvement</a:t>
                </a:r>
                <a:endParaRPr lang="th-TH" sz="13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" name="Freeform 22">
                <a:extLst>
                  <a:ext uri="{FF2B5EF4-FFF2-40B4-BE49-F238E27FC236}">
                    <a16:creationId xmlns:a16="http://schemas.microsoft.com/office/drawing/2014/main" xmlns="" id="{E8D1CE43-D8CE-EEE4-1D5B-922AE20D0570}"/>
                  </a:ext>
                </a:extLst>
              </p:cNvPr>
              <p:cNvSpPr/>
              <p:nvPr/>
            </p:nvSpPr>
            <p:spPr>
              <a:xfrm rot="20989880">
                <a:off x="4350894" y="5719049"/>
                <a:ext cx="715528" cy="652229"/>
              </a:xfrm>
              <a:custGeom>
                <a:avLst/>
                <a:gdLst>
                  <a:gd name="connsiteX0" fmla="*/ 0 w 715650"/>
                  <a:gd name="connsiteY0" fmla="*/ 72007 h 360037"/>
                  <a:gd name="connsiteX1" fmla="*/ 535632 w 715650"/>
                  <a:gd name="connsiteY1" fmla="*/ 72007 h 360037"/>
                  <a:gd name="connsiteX2" fmla="*/ 535632 w 715650"/>
                  <a:gd name="connsiteY2" fmla="*/ 0 h 360037"/>
                  <a:gd name="connsiteX3" fmla="*/ 715650 w 715650"/>
                  <a:gd name="connsiteY3" fmla="*/ 180019 h 360037"/>
                  <a:gd name="connsiteX4" fmla="*/ 535632 w 715650"/>
                  <a:gd name="connsiteY4" fmla="*/ 360037 h 360037"/>
                  <a:gd name="connsiteX5" fmla="*/ 535632 w 715650"/>
                  <a:gd name="connsiteY5" fmla="*/ 288030 h 360037"/>
                  <a:gd name="connsiteX6" fmla="*/ 0 w 715650"/>
                  <a:gd name="connsiteY6" fmla="*/ 288030 h 360037"/>
                  <a:gd name="connsiteX7" fmla="*/ 0 w 715650"/>
                  <a:gd name="connsiteY7" fmla="*/ 72007 h 36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5650" h="360037">
                    <a:moveTo>
                      <a:pt x="0" y="72007"/>
                    </a:moveTo>
                    <a:lnTo>
                      <a:pt x="535632" y="72007"/>
                    </a:lnTo>
                    <a:lnTo>
                      <a:pt x="535632" y="0"/>
                    </a:lnTo>
                    <a:lnTo>
                      <a:pt x="715650" y="180019"/>
                    </a:lnTo>
                    <a:lnTo>
                      <a:pt x="535632" y="360037"/>
                    </a:lnTo>
                    <a:lnTo>
                      <a:pt x="535632" y="288030"/>
                    </a:lnTo>
                    <a:lnTo>
                      <a:pt x="0" y="288030"/>
                    </a:lnTo>
                    <a:lnTo>
                      <a:pt x="0" y="72007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0" tIns="72007" rIns="108011" bIns="72007" spcCol="1270" anchor="ctr"/>
              <a:lstStyle/>
              <a:p>
                <a:pPr algn="ctr" defTabSz="48895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th-TH" sz="1100"/>
              </a:p>
            </p:txBody>
          </p:sp>
        </p:grp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xmlns="" id="{7B930582-5DAA-0D69-8845-B677A984FD18}"/>
                </a:ext>
              </a:extLst>
            </p:cNvPr>
            <p:cNvSpPr/>
            <p:nvPr/>
          </p:nvSpPr>
          <p:spPr>
            <a:xfrm>
              <a:off x="3636737" y="5660703"/>
              <a:ext cx="980985" cy="906452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solidFill>
              <a:srgbClr val="00206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Host</a:t>
              </a:r>
              <a:endParaRPr lang="th-TH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:a16="http://schemas.microsoft.com/office/drawing/2014/main" xmlns="" id="{DA57179E-5531-26B3-F314-2B797B328596}"/>
                </a:ext>
              </a:extLst>
            </p:cNvPr>
            <p:cNvSpPr/>
            <p:nvPr/>
          </p:nvSpPr>
          <p:spPr>
            <a:xfrm>
              <a:off x="5580370" y="5804484"/>
              <a:ext cx="214534" cy="183374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xmlns="" id="{7900B7E2-53B2-9A79-9BD2-3D9586D44873}"/>
                </a:ext>
              </a:extLst>
            </p:cNvPr>
            <p:cNvSpPr/>
            <p:nvPr/>
          </p:nvSpPr>
          <p:spPr>
            <a:xfrm>
              <a:off x="5903087" y="5733635"/>
              <a:ext cx="253039" cy="214632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xmlns="" id="{B58B4AFE-8786-8B82-5E8E-18C921C08328}"/>
                </a:ext>
              </a:extLst>
            </p:cNvPr>
            <p:cNvSpPr/>
            <p:nvPr/>
          </p:nvSpPr>
          <p:spPr>
            <a:xfrm>
              <a:off x="6262476" y="5660703"/>
              <a:ext cx="253039" cy="216715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xmlns="" id="{43288597-18D8-4BFA-DE2E-0E108DC78380}"/>
                </a:ext>
              </a:extLst>
            </p:cNvPr>
            <p:cNvSpPr/>
            <p:nvPr/>
          </p:nvSpPr>
          <p:spPr>
            <a:xfrm>
              <a:off x="5868249" y="5373138"/>
              <a:ext cx="253039" cy="216715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xmlns="" id="{D35B6AA2-EA6B-4F2F-C741-6FEAD5A1EA8F}"/>
                </a:ext>
              </a:extLst>
            </p:cNvPr>
            <p:cNvSpPr/>
            <p:nvPr/>
          </p:nvSpPr>
          <p:spPr>
            <a:xfrm>
              <a:off x="6335820" y="6308764"/>
              <a:ext cx="253039" cy="216715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xmlns="" id="{E3EB0642-6692-B4BD-F769-7BE0BAF61CBD}"/>
                </a:ext>
              </a:extLst>
            </p:cNvPr>
            <p:cNvSpPr/>
            <p:nvPr/>
          </p:nvSpPr>
          <p:spPr>
            <a:xfrm>
              <a:off x="5941593" y="6125389"/>
              <a:ext cx="214533" cy="183374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xmlns="" id="{6786142B-100F-2D0D-D3EE-299203EE4EE4}"/>
                </a:ext>
              </a:extLst>
            </p:cNvPr>
            <p:cNvSpPr/>
            <p:nvPr/>
          </p:nvSpPr>
          <p:spPr>
            <a:xfrm>
              <a:off x="6229470" y="5085574"/>
              <a:ext cx="214534" cy="183374"/>
            </a:xfrm>
            <a:custGeom>
              <a:avLst/>
              <a:gdLst>
                <a:gd name="connsiteX0" fmla="*/ 0 w 760303"/>
                <a:gd name="connsiteY0" fmla="*/ 380152 h 760303"/>
                <a:gd name="connsiteX1" fmla="*/ 111344 w 760303"/>
                <a:gd name="connsiteY1" fmla="*/ 111344 h 760303"/>
                <a:gd name="connsiteX2" fmla="*/ 380152 w 760303"/>
                <a:gd name="connsiteY2" fmla="*/ 0 h 760303"/>
                <a:gd name="connsiteX3" fmla="*/ 648960 w 760303"/>
                <a:gd name="connsiteY3" fmla="*/ 111344 h 760303"/>
                <a:gd name="connsiteX4" fmla="*/ 760304 w 760303"/>
                <a:gd name="connsiteY4" fmla="*/ 380152 h 760303"/>
                <a:gd name="connsiteX5" fmla="*/ 648960 w 760303"/>
                <a:gd name="connsiteY5" fmla="*/ 648960 h 760303"/>
                <a:gd name="connsiteX6" fmla="*/ 380152 w 760303"/>
                <a:gd name="connsiteY6" fmla="*/ 760304 h 760303"/>
                <a:gd name="connsiteX7" fmla="*/ 111344 w 760303"/>
                <a:gd name="connsiteY7" fmla="*/ 648960 h 760303"/>
                <a:gd name="connsiteX8" fmla="*/ 0 w 760303"/>
                <a:gd name="connsiteY8" fmla="*/ 380152 h 76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0303" h="760303">
                  <a:moveTo>
                    <a:pt x="0" y="380152"/>
                  </a:moveTo>
                  <a:cubicBezTo>
                    <a:pt x="0" y="279329"/>
                    <a:pt x="40052" y="182636"/>
                    <a:pt x="111344" y="111344"/>
                  </a:cubicBezTo>
                  <a:cubicBezTo>
                    <a:pt x="182636" y="40052"/>
                    <a:pt x="279330" y="0"/>
                    <a:pt x="380152" y="0"/>
                  </a:cubicBezTo>
                  <a:cubicBezTo>
                    <a:pt x="480975" y="0"/>
                    <a:pt x="577668" y="40052"/>
                    <a:pt x="648960" y="111344"/>
                  </a:cubicBezTo>
                  <a:cubicBezTo>
                    <a:pt x="720252" y="182636"/>
                    <a:pt x="760304" y="279330"/>
                    <a:pt x="760304" y="380152"/>
                  </a:cubicBezTo>
                  <a:cubicBezTo>
                    <a:pt x="760304" y="480975"/>
                    <a:pt x="720252" y="577668"/>
                    <a:pt x="648960" y="648960"/>
                  </a:cubicBezTo>
                  <a:cubicBezTo>
                    <a:pt x="577668" y="720252"/>
                    <a:pt x="480974" y="760304"/>
                    <a:pt x="380152" y="760304"/>
                  </a:cubicBezTo>
                  <a:cubicBezTo>
                    <a:pt x="279329" y="760304"/>
                    <a:pt x="182636" y="720252"/>
                    <a:pt x="111344" y="648960"/>
                  </a:cubicBezTo>
                  <a:cubicBezTo>
                    <a:pt x="40052" y="577668"/>
                    <a:pt x="0" y="480974"/>
                    <a:pt x="0" y="38015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9124" tIns="129124" rIns="129124" bIns="129124" spcCol="1270" anchor="ctr"/>
            <a:lstStyle/>
            <a:p>
              <a:pPr algn="ctr" defTabSz="6223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h-TH" sz="1400" dirty="0"/>
            </a:p>
          </p:txBody>
        </p:sp>
      </p:grpSp>
      <p:pic>
        <p:nvPicPr>
          <p:cNvPr id="14387" name="Picture 2" descr="D:\PISAI\Dissemination\Logo\eu_flag_co_funded_pos_rgb_left.jpg">
            <a:extLst>
              <a:ext uri="{FF2B5EF4-FFF2-40B4-BE49-F238E27FC236}">
                <a16:creationId xmlns:a16="http://schemas.microsoft.com/office/drawing/2014/main" xmlns="" id="{452ED729-0294-F1F8-ECC2-A76434530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30163"/>
            <a:ext cx="25019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88" name="TextBox 1">
            <a:extLst>
              <a:ext uri="{FF2B5EF4-FFF2-40B4-BE49-F238E27FC236}">
                <a16:creationId xmlns:a16="http://schemas.microsoft.com/office/drawing/2014/main" xmlns="" id="{7B9C536C-1D84-04AB-E2D7-DA14EDE84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1063" y="6024563"/>
            <a:ext cx="3962400" cy="523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r>
              <a:rPr lang="en-US" altLang="th-TH" sz="1400" b="1">
                <a:solidFill>
                  <a:srgbClr val="FF0000"/>
                </a:solidFill>
              </a:rPr>
              <a:t>Remark</a:t>
            </a:r>
            <a:r>
              <a:rPr lang="en-US" altLang="th-TH" sz="1400"/>
              <a:t>: There is missing info. on ICM number </a:t>
            </a:r>
          </a:p>
          <a:p>
            <a:r>
              <a:rPr lang="en-US" altLang="th-TH" sz="1400"/>
              <a:t>               due to scattered contacts.</a:t>
            </a:r>
            <a:endParaRPr lang="th-TH" altLang="th-TH" sz="1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2498</TotalTime>
  <Words>2661</Words>
  <Application>Microsoft Office PowerPoint</Application>
  <PresentationFormat>Custom</PresentationFormat>
  <Paragraphs>486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Frame</vt:lpstr>
      <vt:lpstr>European Programme Opportunities: Erasmus +    </vt:lpstr>
      <vt:lpstr>PowerPoint Presentation</vt:lpstr>
      <vt:lpstr>European Programme:  Erasmus + </vt:lpstr>
      <vt:lpstr>PowerPoint Presentation</vt:lpstr>
      <vt:lpstr>Erasmus +  ICM    </vt:lpstr>
      <vt:lpstr>What is Erasmus+ ?</vt:lpstr>
      <vt:lpstr>PowerPoint Presentation</vt:lpstr>
      <vt:lpstr>PowerPoint Presentation</vt:lpstr>
      <vt:lpstr> Action 1  International Credit Mobility  (ICM)    </vt:lpstr>
      <vt:lpstr> Action 1  International Credit Mobility  (ICM)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A Talk with PSU Friends…..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European Programmes: Erasmus +</dc:title>
  <dc:creator>Lenovo</dc:creator>
  <cp:lastModifiedBy>Optiplex</cp:lastModifiedBy>
  <cp:revision>509</cp:revision>
  <cp:lastPrinted>2022-08-04T07:58:04Z</cp:lastPrinted>
  <dcterms:created xsi:type="dcterms:W3CDTF">2022-08-02T04:24:18Z</dcterms:created>
  <dcterms:modified xsi:type="dcterms:W3CDTF">2022-08-26T06:20:04Z</dcterms:modified>
</cp:coreProperties>
</file>